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5"/>
  </p:notesMasterIdLst>
  <p:sldIdLst>
    <p:sldId id="256" r:id="rId2"/>
    <p:sldId id="365" r:id="rId3"/>
    <p:sldId id="259" r:id="rId4"/>
    <p:sldId id="260" r:id="rId5"/>
    <p:sldId id="265" r:id="rId6"/>
    <p:sldId id="268" r:id="rId7"/>
    <p:sldId id="345" r:id="rId8"/>
    <p:sldId id="348" r:id="rId9"/>
    <p:sldId id="349" r:id="rId10"/>
    <p:sldId id="350" r:id="rId11"/>
    <p:sldId id="344" r:id="rId12"/>
    <p:sldId id="343" r:id="rId13"/>
    <p:sldId id="351" r:id="rId14"/>
    <p:sldId id="352" r:id="rId15"/>
    <p:sldId id="353" r:id="rId16"/>
    <p:sldId id="342" r:id="rId17"/>
    <p:sldId id="354" r:id="rId18"/>
    <p:sldId id="355" r:id="rId19"/>
    <p:sldId id="356" r:id="rId20"/>
    <p:sldId id="357" r:id="rId21"/>
    <p:sldId id="279" r:id="rId22"/>
    <p:sldId id="358" r:id="rId23"/>
    <p:sldId id="359" r:id="rId24"/>
    <p:sldId id="360" r:id="rId25"/>
    <p:sldId id="257" r:id="rId26"/>
    <p:sldId id="362" r:id="rId27"/>
    <p:sldId id="363" r:id="rId28"/>
    <p:sldId id="364" r:id="rId29"/>
    <p:sldId id="261" r:id="rId30"/>
    <p:sldId id="262" r:id="rId31"/>
    <p:sldId id="263" r:id="rId32"/>
    <p:sldId id="264" r:id="rId33"/>
    <p:sldId id="341" r:id="rId34"/>
  </p:sldIdLst>
  <p:sldSz cx="9144000" cy="5143500" type="screen16x9"/>
  <p:notesSz cx="6858000" cy="9144000"/>
  <p:embeddedFontLst>
    <p:embeddedFont>
      <p:font typeface="Krona One" panose="020B0604020202020204" charset="0"/>
      <p:regular r:id="rId36"/>
    </p:embeddedFont>
    <p:embeddedFont>
      <p:font typeface="Proxima Nova" panose="020B0604020202020204" charset="0"/>
      <p:regular r:id="rId37"/>
      <p:bold r:id="rId38"/>
      <p:italic r:id="rId39"/>
      <p:boldItalic r:id="rId40"/>
    </p:embeddedFont>
    <p:embeddedFont>
      <p:font typeface="Ubuntu" panose="020B0504030602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4D030A-581D-4257-8C56-ED3804016D1C}">
  <a:tblStyle styleId="{D24D030A-581D-4257-8C56-ED3804016D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4660"/>
  </p:normalViewPr>
  <p:slideViewPr>
    <p:cSldViewPr snapToGrid="0">
      <p:cViewPr varScale="1">
        <p:scale>
          <a:sx n="103" d="100"/>
          <a:sy n="103" d="100"/>
        </p:scale>
        <p:origin x="8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f39c49ba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frontend of the SRM Parking Portal is implemented as a modern React-based single-page application. By adopting a modular component structure, it enhances reusability and simplifies the management of UI features. The application uses React Router v6 to define routes and integrate protected access via the Context API. This architecture ensures both security and clarity in navigation and rendering based on user roles, such as admin, guard, and super-admin.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SRM Parking Portal offers a feature-rich frontend, orchestrated through a suite of React components tailored for different user roles. Login and signup functionalities integrate both password and OTP methods, ensuring secure and flexible authentication. Once authenticated, users can access role-specific dashboards: regular users see forms for requesting parking and tracking history, while admins manage approvals and generate QR-enabled passes. The use of libraries like jsPDF enhances document handling, allowing seamless download of official parking permits.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Navigation security and personalized access form the backbone of user experience in the SRM Parking Portal. React Router v6 powers the routing, with a ProtectedRoute pattern ensuring only authenticated users can access protected resources. Navigation links dynamically adapt to the logged-in user’s role, displaying only relevant options like approval queues for admins or scan tools for guards. This is driven by the Auth Context, which stores the JWT and user profile, providing seamless session persistence across the application lifecycle.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SRM Parking Portal backend is built on Node.js using Express, structured with RESTful routes and a clear separation of concerns. Controllers, routes, and models are organized to ensure maintainability and scalability. MongoDB, accessed through the Mongoose library, serves as the primary datastore, benefiting from schema validation and relational modeling. Environment configuration is handled using dotenv, while nodemon enhances development productivity. This backend foundation ensures robustness and adaptability for evolving functional needs.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Routing in the SRM Parking Portal backend follows a modular strategy, using Express routers divided by domain — authentication, user operations, admin approvals, and access control. Logic is split between route definitions and controller functions, balancing clarity and reuse. RESTful conventions ensure clean, predictable API behavior. Critical workflows like admin approvals trigger external actions such as email notifications and QR code generation, showcasing an integrated, event-driven backend design.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At the heart of the SRM Parking Portal backend lies its MongoDB schema, structured through Mongoose. Three principal models—User, ParkingRequest, and OTP—cover all core functionality. Users are authenticated securely using hashed passwords and roles. ParkingRequest documents store comprehensive application data including validation metadata like admin signatures. OTP documents ensure secure and time-bound identity verification. Each schema is designed with validators and hooks, preserving data integrity and enforcing domain logic.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Middleware in the SRM Parking Portal backend ensures robust security and role-based access control. Upon login, users receive a JWT token, which is then used for all protected operations. Middleware verifies this token's integrity and extracts the user ID to retrieve the session context. For admin-level access, an additional check ensures the role is authorized to access specific routes. This layered security model helps isolate frontend permissions and backend enforcement, enhancing resilience to unauthorized access.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OTP verification system in the SRM Parking Portal allows users to authenticate via temporary codes delivered over email. When an OTP is requested, the backend generates a 6-digit code, stores it with a 5-minute TTL in MongoDB, and dispatches it using Nodemailer. During verification, the submitted code is matched against the stored entry. If valid, a JWT is issued, completing the authentication process. The system also supports OTP-verified signups, ensuring email ownership before user accounts are created.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4"/>
        <p:cNvGrpSpPr/>
        <p:nvPr/>
      </p:nvGrpSpPr>
      <p:grpSpPr>
        <a:xfrm>
          <a:off x="0" y="0"/>
          <a:ext cx="0" cy="0"/>
          <a:chOff x="0" y="0"/>
          <a:chExt cx="0" cy="0"/>
        </a:xfrm>
      </p:grpSpPr>
      <p:sp>
        <p:nvSpPr>
          <p:cNvPr id="20195" name="Google Shape;20195;gbd02a8df7c_0_3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6" name="Google Shape;20196;gbd02a8df7c_0_3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1e807b215_2_32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71e807b215_2_3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ba8d14178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ba8d14178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a8d1417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a:extLst>
            <a:ext uri="{FF2B5EF4-FFF2-40B4-BE49-F238E27FC236}">
              <a16:creationId xmlns:a16="http://schemas.microsoft.com/office/drawing/2014/main" id="{25468F7B-CAD8-1D2C-81AA-0283007631C9}"/>
            </a:ext>
          </a:extLst>
        </p:cNvPr>
        <p:cNvGrpSpPr/>
        <p:nvPr/>
      </p:nvGrpSpPr>
      <p:grpSpPr>
        <a:xfrm>
          <a:off x="0" y="0"/>
          <a:ext cx="0" cy="0"/>
          <a:chOff x="0" y="0"/>
          <a:chExt cx="0" cy="0"/>
        </a:xfrm>
      </p:grpSpPr>
      <p:sp>
        <p:nvSpPr>
          <p:cNvPr id="1539" name="Google Shape;1539;gba8d14178f_0_0:notes">
            <a:extLst>
              <a:ext uri="{FF2B5EF4-FFF2-40B4-BE49-F238E27FC236}">
                <a16:creationId xmlns:a16="http://schemas.microsoft.com/office/drawing/2014/main" id="{71489296-7F2A-BB2A-C1EC-CA75CA207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a:extLst>
              <a:ext uri="{FF2B5EF4-FFF2-40B4-BE49-F238E27FC236}">
                <a16:creationId xmlns:a16="http://schemas.microsoft.com/office/drawing/2014/main" id="{4378C72E-2104-59A0-6164-3DF4D949B8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a:extLst>
            <a:ext uri="{FF2B5EF4-FFF2-40B4-BE49-F238E27FC236}">
              <a16:creationId xmlns:a16="http://schemas.microsoft.com/office/drawing/2014/main" id="{D419FF95-7A32-DC5B-02C5-1DDBC90C227F}"/>
            </a:ext>
          </a:extLst>
        </p:cNvPr>
        <p:cNvGrpSpPr/>
        <p:nvPr/>
      </p:nvGrpSpPr>
      <p:grpSpPr>
        <a:xfrm>
          <a:off x="0" y="0"/>
          <a:ext cx="0" cy="0"/>
          <a:chOff x="0" y="0"/>
          <a:chExt cx="0" cy="0"/>
        </a:xfrm>
      </p:grpSpPr>
      <p:sp>
        <p:nvSpPr>
          <p:cNvPr id="1539" name="Google Shape;1539;gba8d14178f_0_0:notes">
            <a:extLst>
              <a:ext uri="{FF2B5EF4-FFF2-40B4-BE49-F238E27FC236}">
                <a16:creationId xmlns:a16="http://schemas.microsoft.com/office/drawing/2014/main" id="{4587D6B5-0300-C737-7267-C4471800B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a:extLst>
              <a:ext uri="{FF2B5EF4-FFF2-40B4-BE49-F238E27FC236}">
                <a16:creationId xmlns:a16="http://schemas.microsoft.com/office/drawing/2014/main" id="{7DA9A066-F1AF-22F3-C906-7547E0FCC8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680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b5eae2020c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b5eae2020c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a:extLst>
            <a:ext uri="{FF2B5EF4-FFF2-40B4-BE49-F238E27FC236}">
              <a16:creationId xmlns:a16="http://schemas.microsoft.com/office/drawing/2014/main" id="{3965FD33-6CF2-280A-FC15-3EA0F545BCBF}"/>
            </a:ext>
          </a:extLst>
        </p:cNvPr>
        <p:cNvGrpSpPr/>
        <p:nvPr/>
      </p:nvGrpSpPr>
      <p:grpSpPr>
        <a:xfrm>
          <a:off x="0" y="0"/>
          <a:ext cx="0" cy="0"/>
          <a:chOff x="0" y="0"/>
          <a:chExt cx="0" cy="0"/>
        </a:xfrm>
      </p:grpSpPr>
      <p:sp>
        <p:nvSpPr>
          <p:cNvPr id="2103" name="Google Shape;2103;gb5eae2020c_0_547:notes">
            <a:extLst>
              <a:ext uri="{FF2B5EF4-FFF2-40B4-BE49-F238E27FC236}">
                <a16:creationId xmlns:a16="http://schemas.microsoft.com/office/drawing/2014/main" id="{0146890A-47A9-D44B-BC75-504C7AD4B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b5eae2020c_0_547:notes">
            <a:extLst>
              <a:ext uri="{FF2B5EF4-FFF2-40B4-BE49-F238E27FC236}">
                <a16:creationId xmlns:a16="http://schemas.microsoft.com/office/drawing/2014/main" id="{931DD363-EE21-B83A-5311-FE2658853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42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9700" y="817952"/>
            <a:ext cx="300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None/>
              <a:defRPr sz="1400">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a:spLocks noGrp="1"/>
          </p:cNvSpPr>
          <p:nvPr>
            <p:ph type="title" hasCustomPrompt="1"/>
          </p:nvPr>
        </p:nvSpPr>
        <p:spPr>
          <a:xfrm>
            <a:off x="1808700" y="596814"/>
            <a:ext cx="11946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chemeClr val="accent4">
              <a:alpha val="229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6" name="Google Shape;56;p6"/>
          <p:cNvSpPr/>
          <p:nvPr/>
        </p:nvSpPr>
        <p:spPr>
          <a:xfrm>
            <a:off x="-55350" y="133755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750" y="3689923"/>
            <a:ext cx="9144000" cy="144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6"/>
          <p:cNvCxnSpPr/>
          <p:nvPr/>
        </p:nvCxnSpPr>
        <p:spPr>
          <a:xfrm>
            <a:off x="79449" y="4519952"/>
            <a:ext cx="9269400" cy="0"/>
          </a:xfrm>
          <a:prstGeom prst="straightConnector1">
            <a:avLst/>
          </a:prstGeom>
          <a:noFill/>
          <a:ln w="152400" cap="flat" cmpd="sng">
            <a:solidFill>
              <a:schemeClr val="dk2"/>
            </a:solidFill>
            <a:prstDash val="dash"/>
            <a:round/>
            <a:headEnd type="none" w="med" len="med"/>
            <a:tailEnd type="none" w="med" len="med"/>
          </a:ln>
        </p:spPr>
      </p:cxnSp>
      <p:sp>
        <p:nvSpPr>
          <p:cNvPr id="59" name="Google Shape;59;p6"/>
          <p:cNvSpPr txBox="1">
            <a:spLocks noGrp="1"/>
          </p:cNvSpPr>
          <p:nvPr>
            <p:ph type="title"/>
          </p:nvPr>
        </p:nvSpPr>
        <p:spPr>
          <a:xfrm>
            <a:off x="865625" y="39017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rot="10800000" flipH="1">
            <a:off x="0" y="-75"/>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3327516">
            <a:off x="3924457" y="1162298"/>
            <a:ext cx="8724844" cy="3908818"/>
          </a:xfrm>
          <a:prstGeom prst="ellipse">
            <a:avLst/>
          </a:prstGeom>
          <a:solidFill>
            <a:schemeClr val="accent4">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9"/>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1600"/>
              </a:spcBef>
              <a:spcAft>
                <a:spcPts val="0"/>
              </a:spcAft>
              <a:buNone/>
              <a:defRPr sz="1600">
                <a:solidFill>
                  <a:schemeClr val="lt1"/>
                </a:solidFill>
              </a:defRPr>
            </a:lvl2pPr>
            <a:lvl3pPr lvl="2" algn="ctr" rtl="0">
              <a:spcBef>
                <a:spcPts val="1600"/>
              </a:spcBef>
              <a:spcAft>
                <a:spcPts val="0"/>
              </a:spcAft>
              <a:buNone/>
              <a:defRPr sz="1600">
                <a:solidFill>
                  <a:schemeClr val="lt1"/>
                </a:solidFill>
              </a:defRPr>
            </a:lvl3pPr>
            <a:lvl4pPr lvl="3" algn="ctr" rtl="0">
              <a:spcBef>
                <a:spcPts val="1600"/>
              </a:spcBef>
              <a:spcAft>
                <a:spcPts val="0"/>
              </a:spcAft>
              <a:buNone/>
              <a:defRPr sz="1600">
                <a:solidFill>
                  <a:schemeClr val="lt1"/>
                </a:solidFill>
              </a:defRPr>
            </a:lvl4pPr>
            <a:lvl5pPr lvl="4" algn="ctr" rtl="0">
              <a:spcBef>
                <a:spcPts val="1600"/>
              </a:spcBef>
              <a:spcAft>
                <a:spcPts val="0"/>
              </a:spcAft>
              <a:buNone/>
              <a:defRPr sz="1600">
                <a:solidFill>
                  <a:schemeClr val="lt1"/>
                </a:solidFill>
              </a:defRPr>
            </a:lvl5pPr>
            <a:lvl6pPr lvl="5" algn="ctr" rtl="0">
              <a:spcBef>
                <a:spcPts val="1600"/>
              </a:spcBef>
              <a:spcAft>
                <a:spcPts val="0"/>
              </a:spcAft>
              <a:buNone/>
              <a:defRPr sz="1600">
                <a:solidFill>
                  <a:schemeClr val="lt1"/>
                </a:solidFill>
              </a:defRPr>
            </a:lvl6pPr>
            <a:lvl7pPr lvl="6" algn="ctr" rtl="0">
              <a:spcBef>
                <a:spcPts val="1600"/>
              </a:spcBef>
              <a:spcAft>
                <a:spcPts val="0"/>
              </a:spcAft>
              <a:buNone/>
              <a:defRPr sz="1600">
                <a:solidFill>
                  <a:schemeClr val="lt1"/>
                </a:solidFill>
              </a:defRPr>
            </a:lvl7pPr>
            <a:lvl8pPr lvl="7" algn="ctr" rtl="0">
              <a:spcBef>
                <a:spcPts val="1600"/>
              </a:spcBef>
              <a:spcAft>
                <a:spcPts val="0"/>
              </a:spcAft>
              <a:buNone/>
              <a:defRPr sz="1600">
                <a:solidFill>
                  <a:schemeClr val="lt1"/>
                </a:solidFill>
              </a:defRPr>
            </a:lvl8pPr>
            <a:lvl9pPr lvl="8" algn="ctr" rtl="0">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rot="-2046914">
            <a:off x="-7837653" y="-4073147"/>
            <a:ext cx="10349659" cy="8211979"/>
          </a:xfrm>
          <a:prstGeom prst="ellipse">
            <a:avLst/>
          </a:prstGeom>
          <a:solidFill>
            <a:schemeClr val="accent4">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txBox="1">
            <a:spLocks noGrp="1"/>
          </p:cNvSpPr>
          <p:nvPr>
            <p:ph type="title" hasCustomPrompt="1"/>
          </p:nvPr>
        </p:nvSpPr>
        <p:spPr>
          <a:xfrm>
            <a:off x="714800" y="1442388"/>
            <a:ext cx="7714800" cy="1458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a:spLocks noGrp="1"/>
          </p:cNvSpPr>
          <p:nvPr>
            <p:ph type="subTitle" idx="1"/>
          </p:nvPr>
        </p:nvSpPr>
        <p:spPr>
          <a:xfrm>
            <a:off x="1641900" y="2993686"/>
            <a:ext cx="5860200" cy="4572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a:endParaRPr/>
          </a:p>
        </p:txBody>
      </p:sp>
      <p:sp>
        <p:nvSpPr>
          <p:cNvPr id="223" name="Google Shape;223;p11"/>
          <p:cNvSpPr/>
          <p:nvPr/>
        </p:nvSpPr>
        <p:spPr>
          <a:xfrm rot="10800000">
            <a:off x="5742425" y="692640"/>
            <a:ext cx="2579100" cy="1138200"/>
          </a:xfrm>
          <a:prstGeom prst="rtTriangle">
            <a:avLst/>
          </a:prstGeom>
          <a:solidFill>
            <a:schemeClr val="dk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101400" y="1413090"/>
            <a:ext cx="2579100" cy="1138200"/>
          </a:xfrm>
          <a:prstGeom prst="rtTriangle">
            <a:avLst/>
          </a:prstGeom>
          <a:solidFill>
            <a:schemeClr val="dk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2">
    <p:spTree>
      <p:nvGrpSpPr>
        <p:cNvPr id="1" name="Shape 2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3">
  <p:cSld name="TITLE_AND_TWO_COLUMNS_1_2_1">
    <p:spTree>
      <p:nvGrpSpPr>
        <p:cNvPr id="1" name="Shape 430"/>
        <p:cNvGrpSpPr/>
        <p:nvPr/>
      </p:nvGrpSpPr>
      <p:grpSpPr>
        <a:xfrm>
          <a:off x="0" y="0"/>
          <a:ext cx="0" cy="0"/>
          <a:chOff x="0" y="0"/>
          <a:chExt cx="0" cy="0"/>
        </a:xfrm>
      </p:grpSpPr>
      <p:sp>
        <p:nvSpPr>
          <p:cNvPr id="431" name="Google Shape;431;p16"/>
          <p:cNvSpPr txBox="1">
            <a:spLocks noGrp="1"/>
          </p:cNvSpPr>
          <p:nvPr>
            <p:ph type="subTitle" idx="1"/>
          </p:nvPr>
        </p:nvSpPr>
        <p:spPr>
          <a:xfrm>
            <a:off x="3527850"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2" name="Google Shape;432;p16"/>
          <p:cNvSpPr txBox="1">
            <a:spLocks noGrp="1"/>
          </p:cNvSpPr>
          <p:nvPr>
            <p:ph type="subTitle" idx="2"/>
          </p:nvPr>
        </p:nvSpPr>
        <p:spPr>
          <a:xfrm>
            <a:off x="790401"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3" name="Google Shape;433;p16"/>
          <p:cNvSpPr txBox="1">
            <a:spLocks noGrp="1"/>
          </p:cNvSpPr>
          <p:nvPr>
            <p:ph type="subTitle" idx="3"/>
          </p:nvPr>
        </p:nvSpPr>
        <p:spPr>
          <a:xfrm>
            <a:off x="788601"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4" name="Google Shape;434;p16"/>
          <p:cNvSpPr txBox="1">
            <a:spLocks noGrp="1"/>
          </p:cNvSpPr>
          <p:nvPr>
            <p:ph type="subTitle" idx="4"/>
          </p:nvPr>
        </p:nvSpPr>
        <p:spPr>
          <a:xfrm>
            <a:off x="3529650"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5" name="Google Shape;435;p16"/>
          <p:cNvSpPr txBox="1">
            <a:spLocks noGrp="1"/>
          </p:cNvSpPr>
          <p:nvPr>
            <p:ph type="subTitle" idx="5"/>
          </p:nvPr>
        </p:nvSpPr>
        <p:spPr>
          <a:xfrm>
            <a:off x="6267099"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6" name="Google Shape;436;p16"/>
          <p:cNvSpPr txBox="1">
            <a:spLocks noGrp="1"/>
          </p:cNvSpPr>
          <p:nvPr>
            <p:ph type="subTitle" idx="6"/>
          </p:nvPr>
        </p:nvSpPr>
        <p:spPr>
          <a:xfrm>
            <a:off x="6268899"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7" name="Google Shape;437;p16"/>
          <p:cNvSpPr/>
          <p:nvPr/>
        </p:nvSpPr>
        <p:spPr>
          <a:xfrm rot="10800000">
            <a:off x="5995800" y="0"/>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138647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9" r:id="rId6"/>
    <p:sldLayoutId id="2147483662" r:id="rId7"/>
    <p:sldLayoutId id="214748369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80"/>
        <p:cNvGrpSpPr/>
        <p:nvPr/>
      </p:nvGrpSpPr>
      <p:grpSpPr>
        <a:xfrm>
          <a:off x="0" y="0"/>
          <a:ext cx="0" cy="0"/>
          <a:chOff x="0" y="0"/>
          <a:chExt cx="0" cy="0"/>
        </a:xfrm>
      </p:grpSpPr>
      <p:grpSp>
        <p:nvGrpSpPr>
          <p:cNvPr id="883" name="Google Shape;883;p45"/>
          <p:cNvGrpSpPr/>
          <p:nvPr/>
        </p:nvGrpSpPr>
        <p:grpSpPr>
          <a:xfrm>
            <a:off x="5656340" y="825607"/>
            <a:ext cx="5158658" cy="3620319"/>
            <a:chOff x="5173120" y="1048631"/>
            <a:chExt cx="5158658" cy="3620319"/>
          </a:xfrm>
        </p:grpSpPr>
        <p:sp>
          <p:nvSpPr>
            <p:cNvPr id="884" name="Google Shape;884;p45"/>
            <p:cNvSpPr/>
            <p:nvPr/>
          </p:nvSpPr>
          <p:spPr>
            <a:xfrm>
              <a:off x="9396814"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5"/>
            <p:cNvGrpSpPr/>
            <p:nvPr/>
          </p:nvGrpSpPr>
          <p:grpSpPr>
            <a:xfrm>
              <a:off x="5173120" y="1048631"/>
              <a:ext cx="5158658" cy="3620319"/>
              <a:chOff x="5173120" y="1048631"/>
              <a:chExt cx="5158658" cy="3620319"/>
            </a:xfrm>
          </p:grpSpPr>
          <p:sp>
            <p:nvSpPr>
              <p:cNvPr id="886" name="Google Shape;886;p45"/>
              <p:cNvSpPr/>
              <p:nvPr/>
            </p:nvSpPr>
            <p:spPr>
              <a:xfrm>
                <a:off x="5467950"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5173120" y="1048631"/>
                <a:ext cx="5158658" cy="3231941"/>
                <a:chOff x="5593100" y="1024150"/>
                <a:chExt cx="594425" cy="372425"/>
              </a:xfrm>
            </p:grpSpPr>
            <p:sp>
              <p:nvSpPr>
                <p:cNvPr id="888" name="Google Shape;888;p45"/>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45"/>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5"/>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1" name="Google Shape;881;p45"/>
          <p:cNvSpPr txBox="1">
            <a:spLocks noGrp="1"/>
          </p:cNvSpPr>
          <p:nvPr>
            <p:ph type="ctrTitle"/>
          </p:nvPr>
        </p:nvSpPr>
        <p:spPr>
          <a:xfrm>
            <a:off x="998890" y="1298540"/>
            <a:ext cx="5620254" cy="19149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SRM </a:t>
            </a:r>
            <a:br>
              <a:rPr lang="en" sz="4000" b="1" dirty="0"/>
            </a:br>
            <a:r>
              <a:rPr lang="en" sz="4000" b="1" dirty="0"/>
              <a:t>Visitor Parking Pass Portal</a:t>
            </a:r>
            <a:endParaRPr sz="4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751C6-EC13-AE1E-E7DD-6C8E35246D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11D0D0-CE86-48C6-351C-09A830821E49}"/>
              </a:ext>
            </a:extLst>
          </p:cNvPr>
          <p:cNvSpPr>
            <a:spLocks noGrp="1"/>
          </p:cNvSpPr>
          <p:nvPr>
            <p:ph type="title"/>
          </p:nvPr>
        </p:nvSpPr>
        <p:spPr/>
        <p:txBody>
          <a:bodyPr/>
          <a:lstStyle/>
          <a:p>
            <a:r>
              <a:rPr lang="en-US" dirty="0"/>
              <a:t>Login Page (</a:t>
            </a:r>
            <a:r>
              <a:rPr lang="en-US" sz="1800" dirty="0"/>
              <a:t>One Time Password Based</a:t>
            </a:r>
            <a:r>
              <a:rPr lang="en-US" dirty="0"/>
              <a:t>)</a:t>
            </a:r>
            <a:endParaRPr lang="en-IN" dirty="0"/>
          </a:p>
        </p:txBody>
      </p:sp>
      <p:pic>
        <p:nvPicPr>
          <p:cNvPr id="3" name="Picture 2">
            <a:extLst>
              <a:ext uri="{FF2B5EF4-FFF2-40B4-BE49-F238E27FC236}">
                <a16:creationId xmlns:a16="http://schemas.microsoft.com/office/drawing/2014/main" id="{AE19136C-4D8A-343B-B23A-D5F39824DFF1}"/>
              </a:ext>
            </a:extLst>
          </p:cNvPr>
          <p:cNvPicPr>
            <a:picLocks noChangeAspect="1"/>
          </p:cNvPicPr>
          <p:nvPr/>
        </p:nvPicPr>
        <p:blipFill>
          <a:blip r:embed="rId2"/>
          <a:stretch>
            <a:fillRect/>
          </a:stretch>
        </p:blipFill>
        <p:spPr>
          <a:xfrm>
            <a:off x="0" y="1005340"/>
            <a:ext cx="9144000" cy="4138160"/>
          </a:xfrm>
          <a:prstGeom prst="rect">
            <a:avLst/>
          </a:prstGeom>
        </p:spPr>
      </p:pic>
    </p:spTree>
    <p:extLst>
      <p:ext uri="{BB962C8B-B14F-4D97-AF65-F5344CB8AC3E}">
        <p14:creationId xmlns:p14="http://schemas.microsoft.com/office/powerpoint/2010/main" val="389001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1">
          <a:extLst>
            <a:ext uri="{FF2B5EF4-FFF2-40B4-BE49-F238E27FC236}">
              <a16:creationId xmlns:a16="http://schemas.microsoft.com/office/drawing/2014/main" id="{2F0A486C-9923-ECBE-67EB-61FE017E3B74}"/>
            </a:ext>
          </a:extLst>
        </p:cNvPr>
        <p:cNvGrpSpPr/>
        <p:nvPr/>
      </p:nvGrpSpPr>
      <p:grpSpPr>
        <a:xfrm>
          <a:off x="0" y="0"/>
          <a:ext cx="0" cy="0"/>
          <a:chOff x="0" y="0"/>
          <a:chExt cx="0" cy="0"/>
        </a:xfrm>
      </p:grpSpPr>
      <p:pic>
        <p:nvPicPr>
          <p:cNvPr id="1542" name="Google Shape;1542;p57">
            <a:extLst>
              <a:ext uri="{FF2B5EF4-FFF2-40B4-BE49-F238E27FC236}">
                <a16:creationId xmlns:a16="http://schemas.microsoft.com/office/drawing/2014/main" id="{FD2901FC-8287-8F04-F386-E9904A20F6F4}"/>
              </a:ext>
            </a:extLst>
          </p:cNvPr>
          <p:cNvPicPr preferRelativeResize="0"/>
          <p:nvPr/>
        </p:nvPicPr>
        <p:blipFill rotWithShape="1">
          <a:blip r:embed="rId3">
            <a:alphaModFix/>
          </a:blip>
          <a:srcRect l="11660"/>
          <a:stretch/>
        </p:blipFill>
        <p:spPr>
          <a:xfrm>
            <a:off x="4584675" y="0"/>
            <a:ext cx="4559325" cy="5143503"/>
          </a:xfrm>
          <a:prstGeom prst="rect">
            <a:avLst/>
          </a:prstGeom>
          <a:noFill/>
          <a:ln>
            <a:noFill/>
          </a:ln>
        </p:spPr>
      </p:pic>
      <p:sp>
        <p:nvSpPr>
          <p:cNvPr id="1546" name="Google Shape;1546;p57">
            <a:extLst>
              <a:ext uri="{FF2B5EF4-FFF2-40B4-BE49-F238E27FC236}">
                <a16:creationId xmlns:a16="http://schemas.microsoft.com/office/drawing/2014/main" id="{CE384BF4-898F-0521-9541-1A364E1299DD}"/>
              </a:ext>
            </a:extLst>
          </p:cNvPr>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a:extLst>
              <a:ext uri="{FF2B5EF4-FFF2-40B4-BE49-F238E27FC236}">
                <a16:creationId xmlns:a16="http://schemas.microsoft.com/office/drawing/2014/main" id="{1E7983F6-EF3C-5CB9-05DD-83FC521EA89F}"/>
              </a:ext>
            </a:extLst>
          </p:cNvPr>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USERS</a:t>
            </a:r>
            <a:endParaRPr dirty="0"/>
          </a:p>
        </p:txBody>
      </p:sp>
      <p:sp>
        <p:nvSpPr>
          <p:cNvPr id="1549" name="Google Shape;1549;p57">
            <a:extLst>
              <a:ext uri="{FF2B5EF4-FFF2-40B4-BE49-F238E27FC236}">
                <a16:creationId xmlns:a16="http://schemas.microsoft.com/office/drawing/2014/main" id="{C722AC99-148E-8F5F-F3BB-0871C3BFAAA0}"/>
              </a:ext>
            </a:extLst>
          </p:cNvPr>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57">
            <a:extLst>
              <a:ext uri="{FF2B5EF4-FFF2-40B4-BE49-F238E27FC236}">
                <a16:creationId xmlns:a16="http://schemas.microsoft.com/office/drawing/2014/main" id="{B74E78D4-8F7D-2BC5-5427-DCF7CE87517A}"/>
              </a:ext>
            </a:extLst>
          </p:cNvPr>
          <p:cNvGrpSpPr/>
          <p:nvPr/>
        </p:nvGrpSpPr>
        <p:grpSpPr>
          <a:xfrm>
            <a:off x="1712835" y="2786246"/>
            <a:ext cx="1367069" cy="1795348"/>
            <a:chOff x="1450050" y="1031742"/>
            <a:chExt cx="400642" cy="526156"/>
          </a:xfrm>
        </p:grpSpPr>
        <p:sp>
          <p:nvSpPr>
            <p:cNvPr id="1551" name="Google Shape;1551;p57">
              <a:extLst>
                <a:ext uri="{FF2B5EF4-FFF2-40B4-BE49-F238E27FC236}">
                  <a16:creationId xmlns:a16="http://schemas.microsoft.com/office/drawing/2014/main" id="{2A6A1A28-59C9-5DBE-2237-D9E49E987EB1}"/>
                </a:ext>
              </a:extLst>
            </p:cNvPr>
            <p:cNvSpPr/>
            <p:nvPr/>
          </p:nvSpPr>
          <p:spPr>
            <a:xfrm>
              <a:off x="1773674" y="1124196"/>
              <a:ext cx="77018" cy="30848"/>
            </a:xfrm>
            <a:custGeom>
              <a:avLst/>
              <a:gdLst/>
              <a:ahLst/>
              <a:cxnLst/>
              <a:rect l="l" t="t" r="r" b="b"/>
              <a:pathLst>
                <a:path w="3378" h="1353" extrusionOk="0">
                  <a:moveTo>
                    <a:pt x="1" y="0"/>
                  </a:moveTo>
                  <a:lnTo>
                    <a:pt x="1" y="1352"/>
                  </a:lnTo>
                  <a:lnTo>
                    <a:pt x="3378" y="1352"/>
                  </a:lnTo>
                  <a:lnTo>
                    <a:pt x="3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a:extLst>
                <a:ext uri="{FF2B5EF4-FFF2-40B4-BE49-F238E27FC236}">
                  <a16:creationId xmlns:a16="http://schemas.microsoft.com/office/drawing/2014/main" id="{D31D1C74-CB02-B3BB-8FFE-6964F84DD3D4}"/>
                </a:ext>
              </a:extLst>
            </p:cNvPr>
            <p:cNvSpPr/>
            <p:nvPr/>
          </p:nvSpPr>
          <p:spPr>
            <a:xfrm>
              <a:off x="1450050" y="1124196"/>
              <a:ext cx="77110" cy="30848"/>
            </a:xfrm>
            <a:custGeom>
              <a:avLst/>
              <a:gdLst/>
              <a:ahLst/>
              <a:cxnLst/>
              <a:rect l="l" t="t" r="r" b="b"/>
              <a:pathLst>
                <a:path w="3382" h="1353" extrusionOk="0">
                  <a:moveTo>
                    <a:pt x="0" y="0"/>
                  </a:moveTo>
                  <a:lnTo>
                    <a:pt x="0" y="1352"/>
                  </a:lnTo>
                  <a:lnTo>
                    <a:pt x="3381" y="1352"/>
                  </a:lnTo>
                  <a:lnTo>
                    <a:pt x="3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a:extLst>
                <a:ext uri="{FF2B5EF4-FFF2-40B4-BE49-F238E27FC236}">
                  <a16:creationId xmlns:a16="http://schemas.microsoft.com/office/drawing/2014/main" id="{A1D00DBF-886C-E434-820F-5FF6B59C8AD4}"/>
                </a:ext>
              </a:extLst>
            </p:cNvPr>
            <p:cNvSpPr/>
            <p:nvPr/>
          </p:nvSpPr>
          <p:spPr>
            <a:xfrm>
              <a:off x="1588766" y="1031742"/>
              <a:ext cx="200298" cy="246559"/>
            </a:xfrm>
            <a:custGeom>
              <a:avLst/>
              <a:gdLst/>
              <a:ahLst/>
              <a:cxnLst/>
              <a:rect l="l" t="t" r="r" b="b"/>
              <a:pathLst>
                <a:path w="8785" h="10814" extrusionOk="0">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a:extLst>
                <a:ext uri="{FF2B5EF4-FFF2-40B4-BE49-F238E27FC236}">
                  <a16:creationId xmlns:a16="http://schemas.microsoft.com/office/drawing/2014/main" id="{FCE91433-AC82-AC8D-BE9F-A7FD20CDB250}"/>
                </a:ext>
              </a:extLst>
            </p:cNvPr>
            <p:cNvSpPr/>
            <p:nvPr/>
          </p:nvSpPr>
          <p:spPr>
            <a:xfrm>
              <a:off x="1511679" y="1031742"/>
              <a:ext cx="169564" cy="246559"/>
            </a:xfrm>
            <a:custGeom>
              <a:avLst/>
              <a:gdLst/>
              <a:ahLst/>
              <a:cxnLst/>
              <a:rect l="l" t="t" r="r" b="b"/>
              <a:pathLst>
                <a:path w="7437" h="10814" extrusionOk="0">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a:extLst>
                <a:ext uri="{FF2B5EF4-FFF2-40B4-BE49-F238E27FC236}">
                  <a16:creationId xmlns:a16="http://schemas.microsoft.com/office/drawing/2014/main" id="{2E9BA3CE-9592-1DC7-9C23-041A3BD01737}"/>
                </a:ext>
              </a:extLst>
            </p:cNvPr>
            <p:cNvSpPr/>
            <p:nvPr/>
          </p:nvSpPr>
          <p:spPr>
            <a:xfrm>
              <a:off x="1619591" y="1124196"/>
              <a:ext cx="92477" cy="123302"/>
            </a:xfrm>
            <a:custGeom>
              <a:avLst/>
              <a:gdLst/>
              <a:ahLst/>
              <a:cxnLst/>
              <a:rect l="l" t="t" r="r" b="b"/>
              <a:pathLst>
                <a:path w="4056" h="5408" extrusionOk="0">
                  <a:moveTo>
                    <a:pt x="0" y="0"/>
                  </a:moveTo>
                  <a:lnTo>
                    <a:pt x="0" y="5407"/>
                  </a:lnTo>
                  <a:lnTo>
                    <a:pt x="4055" y="5407"/>
                  </a:lnTo>
                  <a:lnTo>
                    <a:pt x="4055" y="135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a:extLst>
                <a:ext uri="{FF2B5EF4-FFF2-40B4-BE49-F238E27FC236}">
                  <a16:creationId xmlns:a16="http://schemas.microsoft.com/office/drawing/2014/main" id="{A07BF480-ED8A-BC04-1A50-88C5134B634D}"/>
                </a:ext>
              </a:extLst>
            </p:cNvPr>
            <p:cNvSpPr/>
            <p:nvPr/>
          </p:nvSpPr>
          <p:spPr>
            <a:xfrm>
              <a:off x="1588766" y="1124196"/>
              <a:ext cx="61651" cy="123302"/>
            </a:xfrm>
            <a:custGeom>
              <a:avLst/>
              <a:gdLst/>
              <a:ahLst/>
              <a:cxnLst/>
              <a:rect l="l" t="t" r="r" b="b"/>
              <a:pathLst>
                <a:path w="2704" h="5408" extrusionOk="0">
                  <a:moveTo>
                    <a:pt x="2704" y="0"/>
                  </a:moveTo>
                  <a:lnTo>
                    <a:pt x="1" y="1352"/>
                  </a:lnTo>
                  <a:lnTo>
                    <a:pt x="1" y="5407"/>
                  </a:lnTo>
                  <a:lnTo>
                    <a:pt x="2704" y="5407"/>
                  </a:ln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a:extLst>
                <a:ext uri="{FF2B5EF4-FFF2-40B4-BE49-F238E27FC236}">
                  <a16:creationId xmlns:a16="http://schemas.microsoft.com/office/drawing/2014/main" id="{AFC5DD43-B457-48EF-4DE9-F4C63C3F3227}"/>
                </a:ext>
              </a:extLst>
            </p:cNvPr>
            <p:cNvSpPr/>
            <p:nvPr/>
          </p:nvSpPr>
          <p:spPr>
            <a:xfrm>
              <a:off x="1590567" y="1216650"/>
              <a:ext cx="198497" cy="233244"/>
            </a:xfrm>
            <a:custGeom>
              <a:avLst/>
              <a:gdLst/>
              <a:ahLst/>
              <a:cxnLst/>
              <a:rect l="l" t="t" r="r" b="b"/>
              <a:pathLst>
                <a:path w="8706" h="10230" extrusionOk="0">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a:extLst>
                <a:ext uri="{FF2B5EF4-FFF2-40B4-BE49-F238E27FC236}">
                  <a16:creationId xmlns:a16="http://schemas.microsoft.com/office/drawing/2014/main" id="{7FF94534-4096-9441-74DF-8697D087AB6A}"/>
                </a:ext>
              </a:extLst>
            </p:cNvPr>
            <p:cNvSpPr/>
            <p:nvPr/>
          </p:nvSpPr>
          <p:spPr>
            <a:xfrm>
              <a:off x="1511679" y="1216650"/>
              <a:ext cx="138738" cy="233244"/>
            </a:xfrm>
            <a:custGeom>
              <a:avLst/>
              <a:gdLst/>
              <a:ahLst/>
              <a:cxnLst/>
              <a:rect l="l" t="t" r="r" b="b"/>
              <a:pathLst>
                <a:path w="6085" h="10230" extrusionOk="0">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a:extLst>
                <a:ext uri="{FF2B5EF4-FFF2-40B4-BE49-F238E27FC236}">
                  <a16:creationId xmlns:a16="http://schemas.microsoft.com/office/drawing/2014/main" id="{76822EC0-9661-E28D-A73F-29EDDD7BEAAE}"/>
                </a:ext>
              </a:extLst>
            </p:cNvPr>
            <p:cNvSpPr/>
            <p:nvPr/>
          </p:nvSpPr>
          <p:spPr>
            <a:xfrm>
              <a:off x="1604133" y="1278461"/>
              <a:ext cx="115573" cy="132149"/>
            </a:xfrm>
            <a:custGeom>
              <a:avLst/>
              <a:gdLst/>
              <a:ahLst/>
              <a:cxnLst/>
              <a:rect l="l" t="t" r="r" b="b"/>
              <a:pathLst>
                <a:path w="5069" h="5796" extrusionOk="0">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a:extLst>
                <a:ext uri="{FF2B5EF4-FFF2-40B4-BE49-F238E27FC236}">
                  <a16:creationId xmlns:a16="http://schemas.microsoft.com/office/drawing/2014/main" id="{A4AD4BAA-7951-4C96-8E5F-FB1B10FAEEDD}"/>
                </a:ext>
              </a:extLst>
            </p:cNvPr>
            <p:cNvSpPr/>
            <p:nvPr/>
          </p:nvSpPr>
          <p:spPr>
            <a:xfrm>
              <a:off x="1581036" y="1278279"/>
              <a:ext cx="69380" cy="147630"/>
            </a:xfrm>
            <a:custGeom>
              <a:avLst/>
              <a:gdLst/>
              <a:ahLst/>
              <a:cxnLst/>
              <a:rect l="l" t="t" r="r" b="b"/>
              <a:pathLst>
                <a:path w="3043" h="6475" extrusionOk="0">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a:extLst>
                <a:ext uri="{FF2B5EF4-FFF2-40B4-BE49-F238E27FC236}">
                  <a16:creationId xmlns:a16="http://schemas.microsoft.com/office/drawing/2014/main" id="{FA015D43-C91F-2E0D-AFBF-C0F8D24C4F36}"/>
                </a:ext>
              </a:extLst>
            </p:cNvPr>
            <p:cNvSpPr/>
            <p:nvPr/>
          </p:nvSpPr>
          <p:spPr>
            <a:xfrm>
              <a:off x="1604133" y="1379784"/>
              <a:ext cx="115573" cy="177931"/>
            </a:xfrm>
            <a:custGeom>
              <a:avLst/>
              <a:gdLst/>
              <a:ahLst/>
              <a:cxnLst/>
              <a:rect l="l" t="t" r="r" b="b"/>
              <a:pathLst>
                <a:path w="5069" h="7804" extrusionOk="0">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a:extLst>
                <a:ext uri="{FF2B5EF4-FFF2-40B4-BE49-F238E27FC236}">
                  <a16:creationId xmlns:a16="http://schemas.microsoft.com/office/drawing/2014/main" id="{43AA1602-C86D-1055-BBE1-E5BC549E7003}"/>
                </a:ext>
              </a:extLst>
            </p:cNvPr>
            <p:cNvSpPr/>
            <p:nvPr/>
          </p:nvSpPr>
          <p:spPr>
            <a:xfrm>
              <a:off x="1581036" y="1379784"/>
              <a:ext cx="69380" cy="178114"/>
            </a:xfrm>
            <a:custGeom>
              <a:avLst/>
              <a:gdLst/>
              <a:ahLst/>
              <a:cxnLst/>
              <a:rect l="l" t="t" r="r" b="b"/>
              <a:pathLst>
                <a:path w="3043" h="7812" extrusionOk="0">
                  <a:moveTo>
                    <a:pt x="1" y="0"/>
                  </a:moveTo>
                  <a:lnTo>
                    <a:pt x="1" y="4769"/>
                  </a:lnTo>
                  <a:cubicBezTo>
                    <a:pt x="1" y="6445"/>
                    <a:pt x="1367" y="7811"/>
                    <a:pt x="3043" y="7811"/>
                  </a:cubicBezTo>
                  <a:lnTo>
                    <a:pt x="3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a:extLst>
                <a:ext uri="{FF2B5EF4-FFF2-40B4-BE49-F238E27FC236}">
                  <a16:creationId xmlns:a16="http://schemas.microsoft.com/office/drawing/2014/main" id="{BD5C9E94-697F-1D87-C1F5-0189BAF19395}"/>
                </a:ext>
              </a:extLst>
            </p:cNvPr>
            <p:cNvSpPr/>
            <p:nvPr/>
          </p:nvSpPr>
          <p:spPr>
            <a:xfrm>
              <a:off x="1604133" y="1031742"/>
              <a:ext cx="107935" cy="123302"/>
            </a:xfrm>
            <a:custGeom>
              <a:avLst/>
              <a:gdLst/>
              <a:ahLst/>
              <a:cxnLst/>
              <a:rect l="l" t="t" r="r" b="b"/>
              <a:pathLst>
                <a:path w="4734" h="5408" extrusionOk="0">
                  <a:moveTo>
                    <a:pt x="2030" y="0"/>
                  </a:moveTo>
                  <a:lnTo>
                    <a:pt x="1" y="2704"/>
                  </a:lnTo>
                  <a:lnTo>
                    <a:pt x="2030" y="5407"/>
                  </a:lnTo>
                  <a:lnTo>
                    <a:pt x="4733" y="5407"/>
                  </a:lnTo>
                  <a:lnTo>
                    <a:pt x="4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a:extLst>
                <a:ext uri="{FF2B5EF4-FFF2-40B4-BE49-F238E27FC236}">
                  <a16:creationId xmlns:a16="http://schemas.microsoft.com/office/drawing/2014/main" id="{20685791-76AF-80C5-4307-3477E8B9CD83}"/>
                </a:ext>
              </a:extLst>
            </p:cNvPr>
            <p:cNvSpPr/>
            <p:nvPr/>
          </p:nvSpPr>
          <p:spPr>
            <a:xfrm>
              <a:off x="1588766" y="1031742"/>
              <a:ext cx="61651" cy="123302"/>
            </a:xfrm>
            <a:custGeom>
              <a:avLst/>
              <a:gdLst/>
              <a:ahLst/>
              <a:cxnLst/>
              <a:rect l="l" t="t" r="r" b="b"/>
              <a:pathLst>
                <a:path w="2704" h="5408" extrusionOk="0">
                  <a:moveTo>
                    <a:pt x="1" y="0"/>
                  </a:moveTo>
                  <a:lnTo>
                    <a:pt x="1" y="5407"/>
                  </a:lnTo>
                  <a:lnTo>
                    <a:pt x="2704" y="5407"/>
                  </a:lnTo>
                  <a:lnTo>
                    <a:pt x="2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38041F3B-60D1-91C8-67CB-02AF3ED7075E}"/>
              </a:ext>
            </a:extLst>
          </p:cNvPr>
          <p:cNvPicPr>
            <a:picLocks noChangeAspect="1"/>
          </p:cNvPicPr>
          <p:nvPr/>
        </p:nvPicPr>
        <p:blipFill>
          <a:blip r:embed="rId4"/>
          <a:stretch>
            <a:fillRect/>
          </a:stretch>
        </p:blipFill>
        <p:spPr>
          <a:xfrm>
            <a:off x="1749915" y="527987"/>
            <a:ext cx="1371719" cy="1072989"/>
          </a:xfrm>
          <a:prstGeom prst="rect">
            <a:avLst/>
          </a:prstGeom>
        </p:spPr>
      </p:pic>
    </p:spTree>
    <p:extLst>
      <p:ext uri="{BB962C8B-B14F-4D97-AF65-F5344CB8AC3E}">
        <p14:creationId xmlns:p14="http://schemas.microsoft.com/office/powerpoint/2010/main" val="113447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73E4AB-ACBD-7987-8D89-0ED8C91EE009}"/>
              </a:ext>
            </a:extLst>
          </p:cNvPr>
          <p:cNvSpPr>
            <a:spLocks noGrp="1"/>
          </p:cNvSpPr>
          <p:nvPr>
            <p:ph type="title"/>
          </p:nvPr>
        </p:nvSpPr>
        <p:spPr/>
        <p:txBody>
          <a:bodyPr/>
          <a:lstStyle/>
          <a:p>
            <a:r>
              <a:rPr lang="en-IN" dirty="0"/>
              <a:t>User Home Page</a:t>
            </a:r>
          </a:p>
        </p:txBody>
      </p:sp>
      <p:pic>
        <p:nvPicPr>
          <p:cNvPr id="6" name="Picture 5">
            <a:extLst>
              <a:ext uri="{FF2B5EF4-FFF2-40B4-BE49-F238E27FC236}">
                <a16:creationId xmlns:a16="http://schemas.microsoft.com/office/drawing/2014/main" id="{349F61FB-AF8B-5680-0B35-709CA5A6AEC4}"/>
              </a:ext>
            </a:extLst>
          </p:cNvPr>
          <p:cNvPicPr>
            <a:picLocks noChangeAspect="1"/>
          </p:cNvPicPr>
          <p:nvPr/>
        </p:nvPicPr>
        <p:blipFill>
          <a:blip r:embed="rId2"/>
          <a:stretch>
            <a:fillRect/>
          </a:stretch>
        </p:blipFill>
        <p:spPr>
          <a:xfrm>
            <a:off x="0" y="935812"/>
            <a:ext cx="9144000" cy="4207688"/>
          </a:xfrm>
          <a:prstGeom prst="rect">
            <a:avLst/>
          </a:prstGeom>
        </p:spPr>
      </p:pic>
    </p:spTree>
    <p:extLst>
      <p:ext uri="{BB962C8B-B14F-4D97-AF65-F5344CB8AC3E}">
        <p14:creationId xmlns:p14="http://schemas.microsoft.com/office/powerpoint/2010/main" val="294059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F4802-8FB6-9896-B6A1-FA9DD1BECD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53F01A-0C85-000F-D2CB-F146E658FEB0}"/>
              </a:ext>
            </a:extLst>
          </p:cNvPr>
          <p:cNvSpPr>
            <a:spLocks noGrp="1"/>
          </p:cNvSpPr>
          <p:nvPr>
            <p:ph type="title"/>
          </p:nvPr>
        </p:nvSpPr>
        <p:spPr/>
        <p:txBody>
          <a:bodyPr/>
          <a:lstStyle/>
          <a:p>
            <a:r>
              <a:rPr lang="en-IN" dirty="0"/>
              <a:t>User Request Form</a:t>
            </a:r>
          </a:p>
        </p:txBody>
      </p:sp>
      <p:pic>
        <p:nvPicPr>
          <p:cNvPr id="3" name="Picture 2">
            <a:extLst>
              <a:ext uri="{FF2B5EF4-FFF2-40B4-BE49-F238E27FC236}">
                <a16:creationId xmlns:a16="http://schemas.microsoft.com/office/drawing/2014/main" id="{D389F870-C733-9E50-9277-BFAC4027281C}"/>
              </a:ext>
            </a:extLst>
          </p:cNvPr>
          <p:cNvPicPr>
            <a:picLocks noChangeAspect="1"/>
          </p:cNvPicPr>
          <p:nvPr/>
        </p:nvPicPr>
        <p:blipFill>
          <a:blip r:embed="rId2"/>
          <a:stretch>
            <a:fillRect/>
          </a:stretch>
        </p:blipFill>
        <p:spPr>
          <a:xfrm>
            <a:off x="0" y="954617"/>
            <a:ext cx="9144000" cy="4185835"/>
          </a:xfrm>
          <a:prstGeom prst="rect">
            <a:avLst/>
          </a:prstGeom>
        </p:spPr>
      </p:pic>
    </p:spTree>
    <p:extLst>
      <p:ext uri="{BB962C8B-B14F-4D97-AF65-F5344CB8AC3E}">
        <p14:creationId xmlns:p14="http://schemas.microsoft.com/office/powerpoint/2010/main" val="27612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6387D-3B6E-7AA4-0E12-1FE6991909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FA2983-6A74-8A6E-AA32-86D040646DA2}"/>
              </a:ext>
            </a:extLst>
          </p:cNvPr>
          <p:cNvSpPr>
            <a:spLocks noGrp="1"/>
          </p:cNvSpPr>
          <p:nvPr>
            <p:ph type="title"/>
          </p:nvPr>
        </p:nvSpPr>
        <p:spPr/>
        <p:txBody>
          <a:bodyPr/>
          <a:lstStyle/>
          <a:p>
            <a:r>
              <a:rPr lang="en-IN" dirty="0"/>
              <a:t>User History Page</a:t>
            </a:r>
          </a:p>
        </p:txBody>
      </p:sp>
      <p:pic>
        <p:nvPicPr>
          <p:cNvPr id="3" name="Picture 2">
            <a:extLst>
              <a:ext uri="{FF2B5EF4-FFF2-40B4-BE49-F238E27FC236}">
                <a16:creationId xmlns:a16="http://schemas.microsoft.com/office/drawing/2014/main" id="{4B5C776B-4AA8-413D-C568-860805515AD1}"/>
              </a:ext>
            </a:extLst>
          </p:cNvPr>
          <p:cNvPicPr>
            <a:picLocks noChangeAspect="1"/>
          </p:cNvPicPr>
          <p:nvPr/>
        </p:nvPicPr>
        <p:blipFill>
          <a:blip r:embed="rId2"/>
          <a:stretch>
            <a:fillRect/>
          </a:stretch>
        </p:blipFill>
        <p:spPr>
          <a:xfrm>
            <a:off x="0" y="933209"/>
            <a:ext cx="9144000" cy="4210291"/>
          </a:xfrm>
          <a:prstGeom prst="rect">
            <a:avLst/>
          </a:prstGeom>
        </p:spPr>
      </p:pic>
    </p:spTree>
    <p:extLst>
      <p:ext uri="{BB962C8B-B14F-4D97-AF65-F5344CB8AC3E}">
        <p14:creationId xmlns:p14="http://schemas.microsoft.com/office/powerpoint/2010/main" val="3065886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8403B-8B16-33FB-1AE3-25C9BB75A8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8DF8CE-FA8F-E3A6-DDE6-B004CEC2E454}"/>
              </a:ext>
            </a:extLst>
          </p:cNvPr>
          <p:cNvSpPr>
            <a:spLocks noGrp="1"/>
          </p:cNvSpPr>
          <p:nvPr>
            <p:ph type="title"/>
          </p:nvPr>
        </p:nvSpPr>
        <p:spPr/>
        <p:txBody>
          <a:bodyPr/>
          <a:lstStyle/>
          <a:p>
            <a:r>
              <a:rPr lang="en-IN" dirty="0"/>
              <a:t>User Approved Document (PDF)</a:t>
            </a:r>
          </a:p>
        </p:txBody>
      </p:sp>
      <p:pic>
        <p:nvPicPr>
          <p:cNvPr id="5" name="Picture 4">
            <a:extLst>
              <a:ext uri="{FF2B5EF4-FFF2-40B4-BE49-F238E27FC236}">
                <a16:creationId xmlns:a16="http://schemas.microsoft.com/office/drawing/2014/main" id="{EBC4FD9F-3607-A4E6-EE9D-99F277CCADF1}"/>
              </a:ext>
            </a:extLst>
          </p:cNvPr>
          <p:cNvPicPr>
            <a:picLocks noChangeAspect="1"/>
          </p:cNvPicPr>
          <p:nvPr/>
        </p:nvPicPr>
        <p:blipFill>
          <a:blip r:embed="rId2"/>
          <a:stretch>
            <a:fillRect/>
          </a:stretch>
        </p:blipFill>
        <p:spPr>
          <a:xfrm>
            <a:off x="1957799" y="962871"/>
            <a:ext cx="5228402" cy="4164676"/>
          </a:xfrm>
          <a:prstGeom prst="rect">
            <a:avLst/>
          </a:prstGeom>
        </p:spPr>
      </p:pic>
    </p:spTree>
    <p:extLst>
      <p:ext uri="{BB962C8B-B14F-4D97-AF65-F5344CB8AC3E}">
        <p14:creationId xmlns:p14="http://schemas.microsoft.com/office/powerpoint/2010/main" val="376354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1">
          <a:extLst>
            <a:ext uri="{FF2B5EF4-FFF2-40B4-BE49-F238E27FC236}">
              <a16:creationId xmlns:a16="http://schemas.microsoft.com/office/drawing/2014/main" id="{77F4CA8D-248B-252A-4812-85E0A05E579D}"/>
            </a:ext>
          </a:extLst>
        </p:cNvPr>
        <p:cNvGrpSpPr/>
        <p:nvPr/>
      </p:nvGrpSpPr>
      <p:grpSpPr>
        <a:xfrm>
          <a:off x="0" y="0"/>
          <a:ext cx="0" cy="0"/>
          <a:chOff x="0" y="0"/>
          <a:chExt cx="0" cy="0"/>
        </a:xfrm>
      </p:grpSpPr>
      <p:sp>
        <p:nvSpPr>
          <p:cNvPr id="1546" name="Google Shape;1546;p57">
            <a:extLst>
              <a:ext uri="{FF2B5EF4-FFF2-40B4-BE49-F238E27FC236}">
                <a16:creationId xmlns:a16="http://schemas.microsoft.com/office/drawing/2014/main" id="{EDCAB5F5-BDC6-7CD8-31E9-7D52A3214D7F}"/>
              </a:ext>
            </a:extLst>
          </p:cNvPr>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a:extLst>
              <a:ext uri="{FF2B5EF4-FFF2-40B4-BE49-F238E27FC236}">
                <a16:creationId xmlns:a16="http://schemas.microsoft.com/office/drawing/2014/main" id="{E9121BC3-69B4-A49D-22B1-D5C2C23548D2}"/>
              </a:ext>
            </a:extLst>
          </p:cNvPr>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a:t>
            </a:r>
            <a:endParaRPr dirty="0"/>
          </a:p>
        </p:txBody>
      </p:sp>
      <p:sp>
        <p:nvSpPr>
          <p:cNvPr id="1549" name="Google Shape;1549;p57">
            <a:extLst>
              <a:ext uri="{FF2B5EF4-FFF2-40B4-BE49-F238E27FC236}">
                <a16:creationId xmlns:a16="http://schemas.microsoft.com/office/drawing/2014/main" id="{840C5A34-F602-3EAE-928F-1924AFD7AFF9}"/>
              </a:ext>
            </a:extLst>
          </p:cNvPr>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Person typing on keyboard">
            <a:extLst>
              <a:ext uri="{FF2B5EF4-FFF2-40B4-BE49-F238E27FC236}">
                <a16:creationId xmlns:a16="http://schemas.microsoft.com/office/drawing/2014/main" id="{8E3ACD6C-1CAB-6AED-966B-E8091C213E38}"/>
              </a:ext>
            </a:extLst>
          </p:cNvPr>
          <p:cNvPicPr>
            <a:picLocks noChangeAspect="1"/>
          </p:cNvPicPr>
          <p:nvPr/>
        </p:nvPicPr>
        <p:blipFill>
          <a:blip r:embed="rId3"/>
          <a:stretch>
            <a:fillRect/>
          </a:stretch>
        </p:blipFill>
        <p:spPr>
          <a:xfrm>
            <a:off x="3266336" y="0"/>
            <a:ext cx="7715250" cy="5143500"/>
          </a:xfrm>
          <a:prstGeom prst="trapezoid">
            <a:avLst/>
          </a:prstGeom>
        </p:spPr>
      </p:pic>
      <p:pic>
        <p:nvPicPr>
          <p:cNvPr id="5" name="Graphic 4" descr="Laptop with solid fill">
            <a:extLst>
              <a:ext uri="{FF2B5EF4-FFF2-40B4-BE49-F238E27FC236}">
                <a16:creationId xmlns:a16="http://schemas.microsoft.com/office/drawing/2014/main" id="{0453B59A-CD29-9F41-165E-0E25C326E1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715" y="2074127"/>
            <a:ext cx="2258070" cy="2258070"/>
          </a:xfrm>
          <a:prstGeom prst="rect">
            <a:avLst/>
          </a:prstGeom>
        </p:spPr>
      </p:pic>
      <p:pic>
        <p:nvPicPr>
          <p:cNvPr id="12" name="Picture 11">
            <a:extLst>
              <a:ext uri="{FF2B5EF4-FFF2-40B4-BE49-F238E27FC236}">
                <a16:creationId xmlns:a16="http://schemas.microsoft.com/office/drawing/2014/main" id="{ED264116-DD6A-04CB-3FFB-310600744C18}"/>
              </a:ext>
            </a:extLst>
          </p:cNvPr>
          <p:cNvPicPr>
            <a:picLocks noChangeAspect="1"/>
          </p:cNvPicPr>
          <p:nvPr/>
        </p:nvPicPr>
        <p:blipFill>
          <a:blip r:embed="rId6"/>
          <a:stretch>
            <a:fillRect/>
          </a:stretch>
        </p:blipFill>
        <p:spPr>
          <a:xfrm>
            <a:off x="1708890" y="370006"/>
            <a:ext cx="1371719" cy="1072989"/>
          </a:xfrm>
          <a:prstGeom prst="rect">
            <a:avLst/>
          </a:prstGeom>
        </p:spPr>
      </p:pic>
    </p:spTree>
    <p:extLst>
      <p:ext uri="{BB962C8B-B14F-4D97-AF65-F5344CB8AC3E}">
        <p14:creationId xmlns:p14="http://schemas.microsoft.com/office/powerpoint/2010/main" val="272004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ED3-3B92-19E3-A8B2-494734C2F8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5B5909-A9FC-842B-AF95-2CE0E8C13FDA}"/>
              </a:ext>
            </a:extLst>
          </p:cNvPr>
          <p:cNvSpPr>
            <a:spLocks noGrp="1"/>
          </p:cNvSpPr>
          <p:nvPr>
            <p:ph type="title"/>
          </p:nvPr>
        </p:nvSpPr>
        <p:spPr/>
        <p:txBody>
          <a:bodyPr/>
          <a:lstStyle/>
          <a:p>
            <a:r>
              <a:rPr lang="en-IN" dirty="0"/>
              <a:t>Admin Home Page</a:t>
            </a:r>
          </a:p>
        </p:txBody>
      </p:sp>
      <p:pic>
        <p:nvPicPr>
          <p:cNvPr id="3" name="Picture 2">
            <a:extLst>
              <a:ext uri="{FF2B5EF4-FFF2-40B4-BE49-F238E27FC236}">
                <a16:creationId xmlns:a16="http://schemas.microsoft.com/office/drawing/2014/main" id="{8F1FD8D6-FAB6-819E-8D35-75E75E6380FF}"/>
              </a:ext>
            </a:extLst>
          </p:cNvPr>
          <p:cNvPicPr>
            <a:picLocks noChangeAspect="1"/>
          </p:cNvPicPr>
          <p:nvPr/>
        </p:nvPicPr>
        <p:blipFill>
          <a:blip r:embed="rId2"/>
          <a:srcRect r="1219"/>
          <a:stretch/>
        </p:blipFill>
        <p:spPr>
          <a:xfrm>
            <a:off x="0" y="962871"/>
            <a:ext cx="9148894" cy="4174395"/>
          </a:xfrm>
          <a:prstGeom prst="rect">
            <a:avLst/>
          </a:prstGeom>
        </p:spPr>
      </p:pic>
    </p:spTree>
    <p:extLst>
      <p:ext uri="{BB962C8B-B14F-4D97-AF65-F5344CB8AC3E}">
        <p14:creationId xmlns:p14="http://schemas.microsoft.com/office/powerpoint/2010/main" val="346686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018A-101B-713A-94E2-C17B401B77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53DAC1-6D59-6D5E-73D1-167A19E6F32F}"/>
              </a:ext>
            </a:extLst>
          </p:cNvPr>
          <p:cNvSpPr>
            <a:spLocks noGrp="1"/>
          </p:cNvSpPr>
          <p:nvPr>
            <p:ph type="title"/>
          </p:nvPr>
        </p:nvSpPr>
        <p:spPr/>
        <p:txBody>
          <a:bodyPr/>
          <a:lstStyle/>
          <a:p>
            <a:r>
              <a:rPr lang="en-IN" dirty="0"/>
              <a:t>Admin Approval Page</a:t>
            </a:r>
          </a:p>
        </p:txBody>
      </p:sp>
      <p:pic>
        <p:nvPicPr>
          <p:cNvPr id="5" name="Picture 4">
            <a:extLst>
              <a:ext uri="{FF2B5EF4-FFF2-40B4-BE49-F238E27FC236}">
                <a16:creationId xmlns:a16="http://schemas.microsoft.com/office/drawing/2014/main" id="{17CA1525-06F5-F15A-C957-50D1ECDA4399}"/>
              </a:ext>
            </a:extLst>
          </p:cNvPr>
          <p:cNvPicPr>
            <a:picLocks noChangeAspect="1"/>
          </p:cNvPicPr>
          <p:nvPr/>
        </p:nvPicPr>
        <p:blipFill>
          <a:blip r:embed="rId2"/>
          <a:stretch>
            <a:fillRect/>
          </a:stretch>
        </p:blipFill>
        <p:spPr>
          <a:xfrm>
            <a:off x="0" y="1080315"/>
            <a:ext cx="9144000" cy="4053378"/>
          </a:xfrm>
          <a:prstGeom prst="rect">
            <a:avLst/>
          </a:prstGeom>
        </p:spPr>
      </p:pic>
    </p:spTree>
    <p:extLst>
      <p:ext uri="{BB962C8B-B14F-4D97-AF65-F5344CB8AC3E}">
        <p14:creationId xmlns:p14="http://schemas.microsoft.com/office/powerpoint/2010/main" val="40209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EDE1B-92CD-ADE8-1C73-7B194A99FA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0EBBDB-04C5-70B6-402E-AF5364C8468B}"/>
              </a:ext>
            </a:extLst>
          </p:cNvPr>
          <p:cNvSpPr>
            <a:spLocks noGrp="1"/>
          </p:cNvSpPr>
          <p:nvPr>
            <p:ph type="title"/>
          </p:nvPr>
        </p:nvSpPr>
        <p:spPr/>
        <p:txBody>
          <a:bodyPr/>
          <a:lstStyle/>
          <a:p>
            <a:r>
              <a:rPr lang="en-IN" dirty="0"/>
              <a:t>Admin History Page</a:t>
            </a:r>
          </a:p>
        </p:txBody>
      </p:sp>
      <p:pic>
        <p:nvPicPr>
          <p:cNvPr id="5" name="Picture 4">
            <a:extLst>
              <a:ext uri="{FF2B5EF4-FFF2-40B4-BE49-F238E27FC236}">
                <a16:creationId xmlns:a16="http://schemas.microsoft.com/office/drawing/2014/main" id="{A7F78034-8E4F-9327-9CF9-2FCC24E794FA}"/>
              </a:ext>
            </a:extLst>
          </p:cNvPr>
          <p:cNvPicPr>
            <a:picLocks noChangeAspect="1"/>
          </p:cNvPicPr>
          <p:nvPr/>
        </p:nvPicPr>
        <p:blipFill>
          <a:blip r:embed="rId2"/>
          <a:stretch>
            <a:fillRect/>
          </a:stretch>
        </p:blipFill>
        <p:spPr>
          <a:xfrm>
            <a:off x="0" y="962872"/>
            <a:ext cx="9144000" cy="4175290"/>
          </a:xfrm>
          <a:prstGeom prst="rect">
            <a:avLst/>
          </a:prstGeom>
        </p:spPr>
      </p:pic>
    </p:spTree>
    <p:extLst>
      <p:ext uri="{BB962C8B-B14F-4D97-AF65-F5344CB8AC3E}">
        <p14:creationId xmlns:p14="http://schemas.microsoft.com/office/powerpoint/2010/main" val="266976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0EA1C-1A36-2CF7-A1F6-2C8E2C82CD5E}"/>
              </a:ext>
            </a:extLst>
          </p:cNvPr>
          <p:cNvSpPr>
            <a:spLocks noGrp="1"/>
          </p:cNvSpPr>
          <p:nvPr>
            <p:ph type="title"/>
          </p:nvPr>
        </p:nvSpPr>
        <p:spPr/>
        <p:txBody>
          <a:bodyPr/>
          <a:lstStyle/>
          <a:p>
            <a:r>
              <a:rPr lang="en-IN" dirty="0"/>
              <a:t>Team Members Of Inhouse project</a:t>
            </a:r>
          </a:p>
        </p:txBody>
      </p:sp>
      <p:sp>
        <p:nvSpPr>
          <p:cNvPr id="5" name="Text Placeholder 4">
            <a:extLst>
              <a:ext uri="{FF2B5EF4-FFF2-40B4-BE49-F238E27FC236}">
                <a16:creationId xmlns:a16="http://schemas.microsoft.com/office/drawing/2014/main" id="{8268E5ED-6B6D-1A09-421C-0F9F141BD7FE}"/>
              </a:ext>
            </a:extLst>
          </p:cNvPr>
          <p:cNvSpPr>
            <a:spLocks noGrp="1"/>
          </p:cNvSpPr>
          <p:nvPr>
            <p:ph type="body" idx="1"/>
          </p:nvPr>
        </p:nvSpPr>
        <p:spPr>
          <a:xfrm>
            <a:off x="311700" y="733064"/>
            <a:ext cx="8520600" cy="3850965"/>
          </a:xfrm>
        </p:spPr>
        <p:txBody>
          <a:bodyPr/>
          <a:lstStyle/>
          <a:p>
            <a:r>
              <a:rPr lang="en-IN" b="1" i="0" dirty="0">
                <a:solidFill>
                  <a:srgbClr val="FFFFFF"/>
                </a:solidFill>
                <a:effectLst/>
                <a:latin typeface="Butler"/>
              </a:rPr>
              <a:t>Dr. Santhanakrishnan C (Associate Professor, SRMIST)</a:t>
            </a:r>
          </a:p>
          <a:p>
            <a:r>
              <a:rPr lang="en-IN" b="1" dirty="0">
                <a:solidFill>
                  <a:srgbClr val="FFFFFF"/>
                </a:solidFill>
                <a:latin typeface="Butler"/>
              </a:rPr>
              <a:t>Achintya Gupta (RA2211003011559)</a:t>
            </a:r>
          </a:p>
          <a:p>
            <a:r>
              <a:rPr lang="en-IN" b="1" i="0" dirty="0">
                <a:solidFill>
                  <a:srgbClr val="FFFFFF"/>
                </a:solidFill>
                <a:effectLst/>
                <a:latin typeface="Butler"/>
              </a:rPr>
              <a:t>Pratik (RA2211003011547)</a:t>
            </a:r>
          </a:p>
          <a:p>
            <a:r>
              <a:rPr lang="en-IN" b="1" dirty="0">
                <a:solidFill>
                  <a:srgbClr val="FFFFFF"/>
                </a:solidFill>
                <a:latin typeface="Butler"/>
              </a:rPr>
              <a:t>Karan Raj Sharma (RA2211003011550)</a:t>
            </a:r>
          </a:p>
          <a:p>
            <a:r>
              <a:rPr lang="en-IN" b="1" i="0" dirty="0">
                <a:solidFill>
                  <a:srgbClr val="FFFFFF"/>
                </a:solidFill>
                <a:effectLst/>
                <a:latin typeface="Butler"/>
              </a:rPr>
              <a:t>Dhruv Sh</a:t>
            </a:r>
            <a:r>
              <a:rPr lang="en-IN" b="1" dirty="0">
                <a:solidFill>
                  <a:srgbClr val="FFFFFF"/>
                </a:solidFill>
                <a:latin typeface="Butler"/>
              </a:rPr>
              <a:t>arma (RA2211003011548)</a:t>
            </a:r>
          </a:p>
          <a:p>
            <a:r>
              <a:rPr lang="en-IN" b="1" dirty="0">
                <a:solidFill>
                  <a:srgbClr val="FFFFFF"/>
                </a:solidFill>
                <a:latin typeface="Butler"/>
              </a:rPr>
              <a:t>Lavish </a:t>
            </a:r>
            <a:r>
              <a:rPr lang="en-IN" b="1" dirty="0" err="1">
                <a:solidFill>
                  <a:srgbClr val="FFFFFF"/>
                </a:solidFill>
                <a:latin typeface="Butler"/>
              </a:rPr>
              <a:t>Jhajhria</a:t>
            </a:r>
            <a:r>
              <a:rPr lang="en-IN" b="1" dirty="0">
                <a:solidFill>
                  <a:srgbClr val="FFFFFF"/>
                </a:solidFill>
                <a:latin typeface="Butler"/>
              </a:rPr>
              <a:t> (RA2211003010527)</a:t>
            </a:r>
            <a:endParaRPr lang="en-IN" b="1" i="0" dirty="0">
              <a:solidFill>
                <a:srgbClr val="FFFFFF"/>
              </a:solidFill>
              <a:effectLst/>
              <a:latin typeface="Butler"/>
            </a:endParaRPr>
          </a:p>
          <a:p>
            <a:endParaRPr lang="en-IN" dirty="0"/>
          </a:p>
        </p:txBody>
      </p:sp>
    </p:spTree>
    <p:extLst>
      <p:ext uri="{BB962C8B-B14F-4D97-AF65-F5344CB8AC3E}">
        <p14:creationId xmlns:p14="http://schemas.microsoft.com/office/powerpoint/2010/main" val="405840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7917F-E9CC-E32F-BCDE-D63A996755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085BF7-BBA7-567A-F7E0-2F45E494E36A}"/>
              </a:ext>
            </a:extLst>
          </p:cNvPr>
          <p:cNvSpPr>
            <a:spLocks noGrp="1"/>
          </p:cNvSpPr>
          <p:nvPr>
            <p:ph type="title"/>
          </p:nvPr>
        </p:nvSpPr>
        <p:spPr>
          <a:xfrm>
            <a:off x="70624" y="338132"/>
            <a:ext cx="9002751" cy="572700"/>
          </a:xfrm>
        </p:spPr>
        <p:txBody>
          <a:bodyPr/>
          <a:lstStyle/>
          <a:p>
            <a:r>
              <a:rPr lang="en-IN" dirty="0"/>
              <a:t>Admin Access Page (</a:t>
            </a:r>
            <a:r>
              <a:rPr lang="en-IN" sz="1400" dirty="0"/>
              <a:t>Super Admin can only access this</a:t>
            </a:r>
            <a:r>
              <a:rPr lang="en-IN" dirty="0"/>
              <a:t>)</a:t>
            </a:r>
          </a:p>
        </p:txBody>
      </p:sp>
      <p:pic>
        <p:nvPicPr>
          <p:cNvPr id="5" name="Picture 4">
            <a:extLst>
              <a:ext uri="{FF2B5EF4-FFF2-40B4-BE49-F238E27FC236}">
                <a16:creationId xmlns:a16="http://schemas.microsoft.com/office/drawing/2014/main" id="{6538B35D-C987-73E3-7A61-B498E88D0BDC}"/>
              </a:ext>
            </a:extLst>
          </p:cNvPr>
          <p:cNvPicPr>
            <a:picLocks noChangeAspect="1"/>
          </p:cNvPicPr>
          <p:nvPr/>
        </p:nvPicPr>
        <p:blipFill>
          <a:blip r:embed="rId2"/>
          <a:stretch>
            <a:fillRect/>
          </a:stretch>
        </p:blipFill>
        <p:spPr>
          <a:xfrm>
            <a:off x="0" y="1058599"/>
            <a:ext cx="9144000" cy="4111667"/>
          </a:xfrm>
          <a:prstGeom prst="rect">
            <a:avLst/>
          </a:prstGeom>
        </p:spPr>
      </p:pic>
      <p:pic>
        <p:nvPicPr>
          <p:cNvPr id="7" name="Picture 6">
            <a:extLst>
              <a:ext uri="{FF2B5EF4-FFF2-40B4-BE49-F238E27FC236}">
                <a16:creationId xmlns:a16="http://schemas.microsoft.com/office/drawing/2014/main" id="{B1394959-11FC-D88A-4D8A-72B5491326E5}"/>
              </a:ext>
            </a:extLst>
          </p:cNvPr>
          <p:cNvPicPr>
            <a:picLocks noChangeAspect="1"/>
          </p:cNvPicPr>
          <p:nvPr/>
        </p:nvPicPr>
        <p:blipFill>
          <a:blip r:embed="rId3"/>
          <a:srcRect r="84309"/>
          <a:stretch/>
        </p:blipFill>
        <p:spPr>
          <a:xfrm>
            <a:off x="0" y="4456743"/>
            <a:ext cx="1434790" cy="586398"/>
          </a:xfrm>
          <a:prstGeom prst="rect">
            <a:avLst/>
          </a:prstGeom>
        </p:spPr>
      </p:pic>
      <p:pic>
        <p:nvPicPr>
          <p:cNvPr id="9" name="Picture 8">
            <a:extLst>
              <a:ext uri="{FF2B5EF4-FFF2-40B4-BE49-F238E27FC236}">
                <a16:creationId xmlns:a16="http://schemas.microsoft.com/office/drawing/2014/main" id="{014B5DB1-BAAA-3A62-6ED4-BD77F60C65F5}"/>
              </a:ext>
            </a:extLst>
          </p:cNvPr>
          <p:cNvPicPr>
            <a:picLocks noChangeAspect="1"/>
          </p:cNvPicPr>
          <p:nvPr/>
        </p:nvPicPr>
        <p:blipFill>
          <a:blip r:embed="rId3"/>
          <a:srcRect l="18332" r="57765"/>
          <a:stretch/>
        </p:blipFill>
        <p:spPr>
          <a:xfrm>
            <a:off x="1888273" y="4456743"/>
            <a:ext cx="2185640" cy="586398"/>
          </a:xfrm>
          <a:prstGeom prst="rect">
            <a:avLst/>
          </a:prstGeom>
        </p:spPr>
      </p:pic>
      <p:pic>
        <p:nvPicPr>
          <p:cNvPr id="11" name="Picture 10">
            <a:extLst>
              <a:ext uri="{FF2B5EF4-FFF2-40B4-BE49-F238E27FC236}">
                <a16:creationId xmlns:a16="http://schemas.microsoft.com/office/drawing/2014/main" id="{C7A14E57-53D2-105F-4D82-32AF2DC7BC9E}"/>
              </a:ext>
            </a:extLst>
          </p:cNvPr>
          <p:cNvPicPr>
            <a:picLocks noChangeAspect="1"/>
          </p:cNvPicPr>
          <p:nvPr/>
        </p:nvPicPr>
        <p:blipFill>
          <a:blip r:embed="rId3"/>
          <a:srcRect l="46748" r="42852"/>
          <a:stretch/>
        </p:blipFill>
        <p:spPr>
          <a:xfrm>
            <a:off x="5609807" y="4456743"/>
            <a:ext cx="951013" cy="586398"/>
          </a:xfrm>
          <a:prstGeom prst="rect">
            <a:avLst/>
          </a:prstGeom>
        </p:spPr>
      </p:pic>
      <p:pic>
        <p:nvPicPr>
          <p:cNvPr id="12" name="Picture 11">
            <a:extLst>
              <a:ext uri="{FF2B5EF4-FFF2-40B4-BE49-F238E27FC236}">
                <a16:creationId xmlns:a16="http://schemas.microsoft.com/office/drawing/2014/main" id="{938617E5-5E2E-0DA9-4EDD-4A71A9EB49D7}"/>
              </a:ext>
            </a:extLst>
          </p:cNvPr>
          <p:cNvPicPr>
            <a:picLocks noChangeAspect="1"/>
          </p:cNvPicPr>
          <p:nvPr/>
        </p:nvPicPr>
        <p:blipFill>
          <a:blip r:embed="rId3"/>
          <a:srcRect l="66230" r="10520"/>
          <a:stretch/>
        </p:blipFill>
        <p:spPr>
          <a:xfrm>
            <a:off x="6431280" y="4456743"/>
            <a:ext cx="2125980" cy="586398"/>
          </a:xfrm>
          <a:prstGeom prst="rect">
            <a:avLst/>
          </a:prstGeom>
        </p:spPr>
      </p:pic>
    </p:spTree>
    <p:extLst>
      <p:ext uri="{BB962C8B-B14F-4D97-AF65-F5344CB8AC3E}">
        <p14:creationId xmlns:p14="http://schemas.microsoft.com/office/powerpoint/2010/main" val="222071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pic>
        <p:nvPicPr>
          <p:cNvPr id="2106" name="Google Shape;2106;p68"/>
          <p:cNvPicPr preferRelativeResize="0"/>
          <p:nvPr/>
        </p:nvPicPr>
        <p:blipFill rotWithShape="1">
          <a:blip r:embed="rId3">
            <a:alphaModFix/>
          </a:blip>
          <a:srcRect r="10952"/>
          <a:stretch/>
        </p:blipFill>
        <p:spPr>
          <a:xfrm flipH="1">
            <a:off x="4564047" y="0"/>
            <a:ext cx="4579953" cy="5143499"/>
          </a:xfrm>
          <a:prstGeom prst="rect">
            <a:avLst/>
          </a:prstGeom>
          <a:noFill/>
          <a:ln>
            <a:noFill/>
          </a:ln>
        </p:spPr>
      </p:pic>
      <p:sp>
        <p:nvSpPr>
          <p:cNvPr id="2110" name="Google Shape;2110;p68"/>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Guards</a:t>
            </a:r>
            <a:endParaRPr dirty="0"/>
          </a:p>
        </p:txBody>
      </p:sp>
      <p:sp>
        <p:nvSpPr>
          <p:cNvPr id="2113" name="Google Shape;2113;p68"/>
          <p:cNvSpPr/>
          <p:nvPr/>
        </p:nvSpPr>
        <p:spPr>
          <a:xfrm>
            <a:off x="4557401"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4" name="Google Shape;2114;p68"/>
          <p:cNvGrpSpPr/>
          <p:nvPr/>
        </p:nvGrpSpPr>
        <p:grpSpPr>
          <a:xfrm>
            <a:off x="1613603" y="2786245"/>
            <a:ext cx="1584794" cy="1795353"/>
            <a:chOff x="5288567" y="3269859"/>
            <a:chExt cx="464368" cy="526064"/>
          </a:xfrm>
        </p:grpSpPr>
        <p:sp>
          <p:nvSpPr>
            <p:cNvPr id="2115" name="Google Shape;2115;p68"/>
            <p:cNvSpPr/>
            <p:nvPr/>
          </p:nvSpPr>
          <p:spPr>
            <a:xfrm>
              <a:off x="5459111" y="3300684"/>
              <a:ext cx="138647" cy="231192"/>
            </a:xfrm>
            <a:custGeom>
              <a:avLst/>
              <a:gdLst/>
              <a:ahLst/>
              <a:cxnLst/>
              <a:rect l="l" t="t" r="r" b="b"/>
              <a:pathLst>
                <a:path w="6081" h="10140" extrusionOk="0">
                  <a:moveTo>
                    <a:pt x="4729" y="0"/>
                  </a:moveTo>
                  <a:cubicBezTo>
                    <a:pt x="4729" y="1118"/>
                    <a:pt x="3821" y="2030"/>
                    <a:pt x="2704" y="2030"/>
                  </a:cubicBezTo>
                  <a:lnTo>
                    <a:pt x="0" y="10140"/>
                  </a:lnTo>
                  <a:lnTo>
                    <a:pt x="6081" y="10140"/>
                  </a:lnTo>
                  <a:lnTo>
                    <a:pt x="6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5443653" y="3300684"/>
              <a:ext cx="77110" cy="231192"/>
            </a:xfrm>
            <a:custGeom>
              <a:avLst/>
              <a:gdLst/>
              <a:ahLst/>
              <a:cxnLst/>
              <a:rect l="l" t="t" r="r" b="b"/>
              <a:pathLst>
                <a:path w="3382" h="10140" extrusionOk="0">
                  <a:moveTo>
                    <a:pt x="1" y="0"/>
                  </a:moveTo>
                  <a:lnTo>
                    <a:pt x="1" y="10140"/>
                  </a:lnTo>
                  <a:lnTo>
                    <a:pt x="3382" y="10140"/>
                  </a:lnTo>
                  <a:lnTo>
                    <a:pt x="3382" y="2030"/>
                  </a:lnTo>
                  <a:cubicBezTo>
                    <a:pt x="2257" y="2030"/>
                    <a:pt x="1352" y="1118"/>
                    <a:pt x="1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5428286" y="3269950"/>
              <a:ext cx="324649" cy="525973"/>
            </a:xfrm>
            <a:custGeom>
              <a:avLst/>
              <a:gdLst/>
              <a:ahLst/>
              <a:cxnLst/>
              <a:rect l="l" t="t" r="r" b="b"/>
              <a:pathLst>
                <a:path w="14239" h="23069" extrusionOk="0">
                  <a:moveTo>
                    <a:pt x="6081" y="0"/>
                  </a:moveTo>
                  <a:lnTo>
                    <a:pt x="6081" y="5544"/>
                  </a:lnTo>
                  <a:cubicBezTo>
                    <a:pt x="6081" y="6942"/>
                    <a:pt x="5292" y="8200"/>
                    <a:pt x="4056" y="8813"/>
                  </a:cubicBezTo>
                  <a:lnTo>
                    <a:pt x="1" y="15943"/>
                  </a:lnTo>
                  <a:lnTo>
                    <a:pt x="4056" y="23069"/>
                  </a:lnTo>
                  <a:lnTo>
                    <a:pt x="14238" y="23069"/>
                  </a:lnTo>
                  <a:lnTo>
                    <a:pt x="14238" y="19691"/>
                  </a:lnTo>
                  <a:lnTo>
                    <a:pt x="12886" y="16815"/>
                  </a:lnTo>
                  <a:lnTo>
                    <a:pt x="14238" y="13942"/>
                  </a:lnTo>
                  <a:lnTo>
                    <a:pt x="14238" y="10850"/>
                  </a:lnTo>
                  <a:lnTo>
                    <a:pt x="13899" y="10655"/>
                  </a:lnTo>
                  <a:cubicBezTo>
                    <a:pt x="12858" y="10053"/>
                    <a:pt x="12209" y="8932"/>
                    <a:pt x="12209" y="7728"/>
                  </a:cubicBezTo>
                  <a:lnTo>
                    <a:pt x="12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5288567" y="3269859"/>
              <a:ext cx="232195" cy="526064"/>
            </a:xfrm>
            <a:custGeom>
              <a:avLst/>
              <a:gdLst/>
              <a:ahLst/>
              <a:cxnLst/>
              <a:rect l="l" t="t" r="r" b="b"/>
              <a:pathLst>
                <a:path w="10184" h="23073" extrusionOk="0">
                  <a:moveTo>
                    <a:pt x="2027" y="1"/>
                  </a:moveTo>
                  <a:lnTo>
                    <a:pt x="2027" y="7729"/>
                  </a:lnTo>
                  <a:cubicBezTo>
                    <a:pt x="2027" y="8933"/>
                    <a:pt x="1378" y="10054"/>
                    <a:pt x="336" y="10655"/>
                  </a:cubicBezTo>
                  <a:lnTo>
                    <a:pt x="1" y="10850"/>
                  </a:lnTo>
                  <a:lnTo>
                    <a:pt x="1" y="13946"/>
                  </a:lnTo>
                  <a:lnTo>
                    <a:pt x="1353" y="16819"/>
                  </a:lnTo>
                  <a:lnTo>
                    <a:pt x="1" y="19695"/>
                  </a:lnTo>
                  <a:lnTo>
                    <a:pt x="1" y="23073"/>
                  </a:lnTo>
                  <a:lnTo>
                    <a:pt x="10184" y="23073"/>
                  </a:lnTo>
                  <a:lnTo>
                    <a:pt x="10184" y="8817"/>
                  </a:lnTo>
                  <a:cubicBezTo>
                    <a:pt x="8936" y="8201"/>
                    <a:pt x="8154" y="6943"/>
                    <a:pt x="8154" y="5544"/>
                  </a:cubicBezTo>
                  <a:lnTo>
                    <a:pt x="8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5489914" y="3587828"/>
              <a:ext cx="263021" cy="131100"/>
            </a:xfrm>
            <a:custGeom>
              <a:avLst/>
              <a:gdLst/>
              <a:ahLst/>
              <a:cxnLst/>
              <a:rect l="l" t="t" r="r" b="b"/>
              <a:pathLst>
                <a:path w="11536" h="5750" extrusionOk="0">
                  <a:moveTo>
                    <a:pt x="1353" y="0"/>
                  </a:moveTo>
                  <a:lnTo>
                    <a:pt x="1" y="2873"/>
                  </a:lnTo>
                  <a:lnTo>
                    <a:pt x="1353" y="5749"/>
                  </a:lnTo>
                  <a:lnTo>
                    <a:pt x="11535" y="5749"/>
                  </a:lnTo>
                  <a:lnTo>
                    <a:pt x="11535" y="5746"/>
                  </a:lnTo>
                  <a:lnTo>
                    <a:pt x="1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5288567" y="3587828"/>
              <a:ext cx="232195" cy="131009"/>
            </a:xfrm>
            <a:custGeom>
              <a:avLst/>
              <a:gdLst/>
              <a:ahLst/>
              <a:cxnLst/>
              <a:rect l="l" t="t" r="r" b="b"/>
              <a:pathLst>
                <a:path w="10184" h="5746" extrusionOk="0">
                  <a:moveTo>
                    <a:pt x="1" y="0"/>
                  </a:moveTo>
                  <a:lnTo>
                    <a:pt x="1" y="5746"/>
                  </a:lnTo>
                  <a:lnTo>
                    <a:pt x="10184" y="5746"/>
                  </a:lnTo>
                  <a:lnTo>
                    <a:pt x="10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45695900-2C17-5D7C-F420-61D756ED2EEE}"/>
              </a:ext>
            </a:extLst>
          </p:cNvPr>
          <p:cNvPicPr>
            <a:picLocks noChangeAspect="1"/>
          </p:cNvPicPr>
          <p:nvPr/>
        </p:nvPicPr>
        <p:blipFill>
          <a:blip r:embed="rId4"/>
          <a:stretch>
            <a:fillRect/>
          </a:stretch>
        </p:blipFill>
        <p:spPr>
          <a:xfrm>
            <a:off x="1720178" y="491375"/>
            <a:ext cx="1371719" cy="10729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654E0-B2D3-AC88-D45D-648B36A399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7A43-55BD-8CDA-94B2-6936414BCEE4}"/>
              </a:ext>
            </a:extLst>
          </p:cNvPr>
          <p:cNvSpPr>
            <a:spLocks noGrp="1"/>
          </p:cNvSpPr>
          <p:nvPr>
            <p:ph type="title"/>
          </p:nvPr>
        </p:nvSpPr>
        <p:spPr/>
        <p:txBody>
          <a:bodyPr/>
          <a:lstStyle/>
          <a:p>
            <a:r>
              <a:rPr lang="en-IN" dirty="0"/>
              <a:t>Guard Home Page</a:t>
            </a:r>
          </a:p>
        </p:txBody>
      </p:sp>
      <p:pic>
        <p:nvPicPr>
          <p:cNvPr id="5" name="Picture 4">
            <a:extLst>
              <a:ext uri="{FF2B5EF4-FFF2-40B4-BE49-F238E27FC236}">
                <a16:creationId xmlns:a16="http://schemas.microsoft.com/office/drawing/2014/main" id="{FBB233BD-81E7-4419-145A-4B99C6F6D9FD}"/>
              </a:ext>
            </a:extLst>
          </p:cNvPr>
          <p:cNvPicPr>
            <a:picLocks noChangeAspect="1"/>
          </p:cNvPicPr>
          <p:nvPr/>
        </p:nvPicPr>
        <p:blipFill>
          <a:blip r:embed="rId2"/>
          <a:stretch>
            <a:fillRect/>
          </a:stretch>
        </p:blipFill>
        <p:spPr>
          <a:xfrm>
            <a:off x="0" y="1221917"/>
            <a:ext cx="9144000" cy="3918857"/>
          </a:xfrm>
          <a:prstGeom prst="rect">
            <a:avLst/>
          </a:prstGeom>
        </p:spPr>
      </p:pic>
    </p:spTree>
    <p:extLst>
      <p:ext uri="{BB962C8B-B14F-4D97-AF65-F5344CB8AC3E}">
        <p14:creationId xmlns:p14="http://schemas.microsoft.com/office/powerpoint/2010/main" val="2932569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34BE5-6588-6CFA-057F-D369E87E4B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D5E551-844A-EC97-8CE8-914B704645E4}"/>
              </a:ext>
            </a:extLst>
          </p:cNvPr>
          <p:cNvSpPr>
            <a:spLocks noGrp="1"/>
          </p:cNvSpPr>
          <p:nvPr>
            <p:ph type="title"/>
          </p:nvPr>
        </p:nvSpPr>
        <p:spPr/>
        <p:txBody>
          <a:bodyPr/>
          <a:lstStyle/>
          <a:p>
            <a:r>
              <a:rPr lang="en-IN" dirty="0"/>
              <a:t>Guard QR Code Scan Page</a:t>
            </a:r>
          </a:p>
        </p:txBody>
      </p:sp>
      <p:pic>
        <p:nvPicPr>
          <p:cNvPr id="3" name="Picture 2">
            <a:extLst>
              <a:ext uri="{FF2B5EF4-FFF2-40B4-BE49-F238E27FC236}">
                <a16:creationId xmlns:a16="http://schemas.microsoft.com/office/drawing/2014/main" id="{DD5502D3-B05D-B3EC-F68E-ECCB26766E34}"/>
              </a:ext>
            </a:extLst>
          </p:cNvPr>
          <p:cNvPicPr>
            <a:picLocks noChangeAspect="1"/>
          </p:cNvPicPr>
          <p:nvPr/>
        </p:nvPicPr>
        <p:blipFill>
          <a:blip r:embed="rId2"/>
          <a:stretch>
            <a:fillRect/>
          </a:stretch>
        </p:blipFill>
        <p:spPr>
          <a:xfrm>
            <a:off x="560875" y="962871"/>
            <a:ext cx="2432092" cy="5143500"/>
          </a:xfrm>
          <a:prstGeom prst="rect">
            <a:avLst/>
          </a:prstGeom>
        </p:spPr>
      </p:pic>
      <p:pic>
        <p:nvPicPr>
          <p:cNvPr id="7" name="Picture 6">
            <a:extLst>
              <a:ext uri="{FF2B5EF4-FFF2-40B4-BE49-F238E27FC236}">
                <a16:creationId xmlns:a16="http://schemas.microsoft.com/office/drawing/2014/main" id="{BC48C616-7CCE-7E7F-3061-B2F3AC4C19D6}"/>
              </a:ext>
            </a:extLst>
          </p:cNvPr>
          <p:cNvPicPr>
            <a:picLocks noChangeAspect="1"/>
          </p:cNvPicPr>
          <p:nvPr/>
        </p:nvPicPr>
        <p:blipFill>
          <a:blip r:embed="rId3"/>
          <a:stretch>
            <a:fillRect/>
          </a:stretch>
        </p:blipFill>
        <p:spPr>
          <a:xfrm>
            <a:off x="3348975" y="962871"/>
            <a:ext cx="2446050" cy="5143500"/>
          </a:xfrm>
          <a:prstGeom prst="rect">
            <a:avLst/>
          </a:prstGeom>
        </p:spPr>
      </p:pic>
      <p:pic>
        <p:nvPicPr>
          <p:cNvPr id="9" name="Picture 8">
            <a:extLst>
              <a:ext uri="{FF2B5EF4-FFF2-40B4-BE49-F238E27FC236}">
                <a16:creationId xmlns:a16="http://schemas.microsoft.com/office/drawing/2014/main" id="{612A0D23-A550-5871-F4F5-1B80B98274EE}"/>
              </a:ext>
            </a:extLst>
          </p:cNvPr>
          <p:cNvPicPr>
            <a:picLocks noChangeAspect="1"/>
          </p:cNvPicPr>
          <p:nvPr/>
        </p:nvPicPr>
        <p:blipFill>
          <a:blip r:embed="rId4"/>
          <a:stretch>
            <a:fillRect/>
          </a:stretch>
        </p:blipFill>
        <p:spPr>
          <a:xfrm>
            <a:off x="6158467" y="962871"/>
            <a:ext cx="2445046" cy="5143500"/>
          </a:xfrm>
          <a:prstGeom prst="rect">
            <a:avLst/>
          </a:prstGeom>
        </p:spPr>
      </p:pic>
    </p:spTree>
    <p:extLst>
      <p:ext uri="{BB962C8B-B14F-4D97-AF65-F5344CB8AC3E}">
        <p14:creationId xmlns:p14="http://schemas.microsoft.com/office/powerpoint/2010/main" val="157146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5">
          <a:extLst>
            <a:ext uri="{FF2B5EF4-FFF2-40B4-BE49-F238E27FC236}">
              <a16:creationId xmlns:a16="http://schemas.microsoft.com/office/drawing/2014/main" id="{B2BE9D91-3468-738B-18EF-A267B98F5CB9}"/>
            </a:ext>
          </a:extLst>
        </p:cNvPr>
        <p:cNvGrpSpPr/>
        <p:nvPr/>
      </p:nvGrpSpPr>
      <p:grpSpPr>
        <a:xfrm>
          <a:off x="0" y="0"/>
          <a:ext cx="0" cy="0"/>
          <a:chOff x="0" y="0"/>
          <a:chExt cx="0" cy="0"/>
        </a:xfrm>
      </p:grpSpPr>
      <p:sp>
        <p:nvSpPr>
          <p:cNvPr id="2110" name="Google Shape;2110;p68">
            <a:extLst>
              <a:ext uri="{FF2B5EF4-FFF2-40B4-BE49-F238E27FC236}">
                <a16:creationId xmlns:a16="http://schemas.microsoft.com/office/drawing/2014/main" id="{F1EF7FC6-9767-1BC1-E50E-734C02C8B5F3}"/>
              </a:ext>
            </a:extLst>
          </p:cNvPr>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a:extLst>
              <a:ext uri="{FF2B5EF4-FFF2-40B4-BE49-F238E27FC236}">
                <a16:creationId xmlns:a16="http://schemas.microsoft.com/office/drawing/2014/main" id="{77731306-AE7D-5882-8081-0148E385AB66}"/>
              </a:ext>
            </a:extLst>
          </p:cNvPr>
          <p:cNvSpPr txBox="1">
            <a:spLocks noGrp="1"/>
          </p:cNvSpPr>
          <p:nvPr>
            <p:ph type="subTitle" idx="1"/>
          </p:nvPr>
        </p:nvSpPr>
        <p:spPr>
          <a:xfrm>
            <a:off x="815340" y="2262166"/>
            <a:ext cx="7536180" cy="1243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TECH-STACK and Functionality </a:t>
            </a:r>
            <a:endParaRPr sz="3200" dirty="0"/>
          </a:p>
        </p:txBody>
      </p:sp>
    </p:spTree>
    <p:extLst>
      <p:ext uri="{BB962C8B-B14F-4D97-AF65-F5344CB8AC3E}">
        <p14:creationId xmlns:p14="http://schemas.microsoft.com/office/powerpoint/2010/main" val="3795177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Frontend Architecture Overview</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whhbxr2o.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React SPA structure</a:t>
            </a:r>
          </a:p>
          <a:p>
            <a:pPr algn="ctr">
              <a:spcAft>
                <a:spcPts val="1200"/>
              </a:spcAft>
            </a:pPr>
            <a:r>
              <a:rPr sz="1300" b="0" i="0">
                <a:solidFill>
                  <a:srgbClr val="616161"/>
                </a:solidFill>
                <a:latin typeface="Proxima Nova"/>
              </a:rPr>
              <a:t>The client is a single-page application built with React, leveraging Create React App for initialization and modular structure with components and context.</a:t>
            </a: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ha9mpg7w.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Component-based design</a:t>
            </a:r>
          </a:p>
          <a:p>
            <a:pPr algn="ctr">
              <a:spcAft>
                <a:spcPts val="1200"/>
              </a:spcAft>
            </a:pPr>
            <a:r>
              <a:rPr sz="1300" b="0" i="0">
                <a:solidFill>
                  <a:srgbClr val="616161"/>
                </a:solidFill>
                <a:latin typeface="Proxima Nova"/>
              </a:rPr>
              <a:t>Each UI feature is encapsulated as a separate React component with isolated CSS and logic, promoting reusability and maintainability.</a:t>
            </a: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_6zt0ebp.png"/>
          <p:cNvPicPr>
            <a:picLocks noChangeAspect="1"/>
          </p:cNvPicPr>
          <p:nvPr/>
        </p:nvPicPr>
        <p:blipFill>
          <a:blip r:embed="rId5"/>
          <a:stretch>
            <a:fillRect/>
          </a:stretch>
        </p:blipFill>
        <p:spPr>
          <a:xfrm>
            <a:off x="2171700" y="3093392"/>
            <a:ext cx="304800" cy="304800"/>
          </a:xfrm>
          <a:prstGeom prst="rect">
            <a:avLst/>
          </a:prstGeom>
        </p:spPr>
      </p:pic>
      <p:sp>
        <p:nvSpPr>
          <p:cNvPr id="23" name="TextBox 22"/>
          <p:cNvSpPr txBox="1"/>
          <p:nvPr/>
        </p:nvSpPr>
        <p:spPr>
          <a:xfrm>
            <a:off x="228600" y="355059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Routing via React Router v6</a:t>
            </a:r>
          </a:p>
          <a:p>
            <a:pPr algn="ctr">
              <a:spcAft>
                <a:spcPts val="1200"/>
              </a:spcAft>
            </a:pPr>
            <a:r>
              <a:rPr sz="1300" b="0" i="0">
                <a:solidFill>
                  <a:srgbClr val="616161"/>
                </a:solidFill>
                <a:latin typeface="Proxima Nova"/>
              </a:rPr>
              <a:t>Navigation and access control are managed using protected routes and context-aware links, ensuring role-based UI rendering.</a:t>
            </a:r>
          </a:p>
        </p:txBody>
      </p:sp>
      <p:sp>
        <p:nvSpPr>
          <p:cNvPr id="24" name="Rectangle 23"/>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eo86pa8n.png"/>
          <p:cNvPicPr>
            <a:picLocks noChangeAspect="1"/>
          </p:cNvPicPr>
          <p:nvPr/>
        </p:nvPicPr>
        <p:blipFill>
          <a:blip r:embed="rId6"/>
          <a:stretch>
            <a:fillRect/>
          </a:stretch>
        </p:blipFill>
        <p:spPr>
          <a:xfrm>
            <a:off x="6667500" y="3093392"/>
            <a:ext cx="304800" cy="304800"/>
          </a:xfrm>
          <a:prstGeom prst="rect">
            <a:avLst/>
          </a:prstGeom>
        </p:spPr>
      </p:pic>
      <p:sp>
        <p:nvSpPr>
          <p:cNvPr id="28" name="TextBox 27"/>
          <p:cNvSpPr txBox="1"/>
          <p:nvPr/>
        </p:nvSpPr>
        <p:spPr>
          <a:xfrm>
            <a:off x="4724400" y="355059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Context API for state</a:t>
            </a:r>
          </a:p>
          <a:p>
            <a:pPr algn="ctr">
              <a:spcAft>
                <a:spcPts val="1200"/>
              </a:spcAft>
            </a:pPr>
            <a:r>
              <a:rPr sz="1300" b="0" i="0">
                <a:solidFill>
                  <a:srgbClr val="616161"/>
                </a:solidFill>
                <a:latin typeface="Proxima Nova"/>
              </a:rPr>
              <a:t>Authentication state is globally managed using React Context, simplifying access control across components.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Frontend Components and UI Logic</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iksfh3_z.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Login &amp; Signup Forms</a:t>
            </a:r>
          </a:p>
          <a:p>
            <a:pPr algn="ctr">
              <a:spcAft>
                <a:spcPts val="1200"/>
              </a:spcAft>
            </a:pPr>
            <a:r>
              <a:rPr sz="1300" b="0" i="0">
                <a:solidFill>
                  <a:srgbClr val="616161"/>
                </a:solidFill>
                <a:latin typeface="Proxima Nova"/>
              </a:rPr>
              <a:t>Users authenticate via password or OTP; successful login stores JWT and profile in context for global access.</a:t>
            </a: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odnem2bp.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Parking Form &amp; Request Flow</a:t>
            </a:r>
          </a:p>
          <a:p>
            <a:pPr algn="ctr">
              <a:spcAft>
                <a:spcPts val="1200"/>
              </a:spcAft>
            </a:pPr>
            <a:r>
              <a:rPr sz="1300" b="0" i="0">
                <a:solidFill>
                  <a:srgbClr val="616161"/>
                </a:solidFill>
                <a:latin typeface="Proxima Nova"/>
              </a:rPr>
              <a:t>Users submit vehicle and date details to request passes; forms validate input and call backend endpoints securely.</a:t>
            </a: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be578fru.png"/>
          <p:cNvPicPr>
            <a:picLocks noChangeAspect="1"/>
          </p:cNvPicPr>
          <p:nvPr/>
        </p:nvPicPr>
        <p:blipFill>
          <a:blip r:embed="rId5"/>
          <a:stretch>
            <a:fillRect/>
          </a:stretch>
        </p:blipFill>
        <p:spPr>
          <a:xfrm>
            <a:off x="2171700" y="3093392"/>
            <a:ext cx="304800" cy="304800"/>
          </a:xfrm>
          <a:prstGeom prst="rect">
            <a:avLst/>
          </a:prstGeom>
        </p:spPr>
      </p:pic>
      <p:sp>
        <p:nvSpPr>
          <p:cNvPr id="23" name="TextBox 22"/>
          <p:cNvSpPr txBox="1"/>
          <p:nvPr/>
        </p:nvSpPr>
        <p:spPr>
          <a:xfrm>
            <a:off x="228600" y="355059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Admin &amp; History Views</a:t>
            </a:r>
          </a:p>
          <a:p>
            <a:pPr algn="ctr">
              <a:spcAft>
                <a:spcPts val="1200"/>
              </a:spcAft>
            </a:pPr>
            <a:r>
              <a:rPr sz="1300" b="0" i="0">
                <a:solidFill>
                  <a:srgbClr val="616161"/>
                </a:solidFill>
                <a:latin typeface="Proxima Nova"/>
              </a:rPr>
              <a:t>Role-based dashboards for users, admins, and super-admins provide tailored insights and approval interfaces.</a:t>
            </a:r>
          </a:p>
        </p:txBody>
      </p:sp>
      <p:sp>
        <p:nvSpPr>
          <p:cNvPr id="24" name="Rectangle 23"/>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8950noxy.png"/>
          <p:cNvPicPr>
            <a:picLocks noChangeAspect="1"/>
          </p:cNvPicPr>
          <p:nvPr/>
        </p:nvPicPr>
        <p:blipFill>
          <a:blip r:embed="rId6"/>
          <a:stretch>
            <a:fillRect/>
          </a:stretch>
        </p:blipFill>
        <p:spPr>
          <a:xfrm>
            <a:off x="6667500" y="3093392"/>
            <a:ext cx="304800" cy="304800"/>
          </a:xfrm>
          <a:prstGeom prst="rect">
            <a:avLst/>
          </a:prstGeom>
        </p:spPr>
      </p:pic>
      <p:sp>
        <p:nvSpPr>
          <p:cNvPr id="28" name="TextBox 27"/>
          <p:cNvSpPr txBox="1"/>
          <p:nvPr/>
        </p:nvSpPr>
        <p:spPr>
          <a:xfrm>
            <a:off x="4724400" y="355059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Document &amp; QR Tools</a:t>
            </a:r>
          </a:p>
          <a:p>
            <a:pPr algn="ctr">
              <a:spcAft>
                <a:spcPts val="1200"/>
              </a:spcAft>
            </a:pPr>
            <a:r>
              <a:rPr sz="1300" b="0" i="0">
                <a:solidFill>
                  <a:srgbClr val="616161"/>
                </a:solidFill>
                <a:latin typeface="Proxima Nova"/>
              </a:rPr>
              <a:t>Approved requests generate downloadable PDF permits with embedded QR codes using jsPDF and QRCode libraries.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Routing, State, and Role Management</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ProtectedRoute Pattern:</a:t>
            </a:r>
            <a:r>
              <a:rPr sz="1300" b="0" i="0">
                <a:solidFill>
                  <a:srgbClr val="616161"/>
                </a:solidFill>
                <a:latin typeface="Proxima Nova"/>
              </a:rPr>
              <a:t> Access to critical routes is restricted using wrapper components that redirect unauthenticated users.</a:t>
            </a:r>
          </a:p>
          <a:p>
            <a:pPr marL="228600" lvl="1" indent="-91440" algn="l">
              <a:spcBef>
                <a:spcPts val="1200"/>
              </a:spcBef>
              <a:spcAft>
                <a:spcPts val="0"/>
              </a:spcAft>
              <a:buSzPct val="100000"/>
              <a:buFont typeface="Arial"/>
              <a:buChar char="•"/>
            </a:pPr>
            <a:r>
              <a:rPr sz="1300" b="1" i="0">
                <a:solidFill>
                  <a:srgbClr val="616161"/>
                </a:solidFill>
                <a:latin typeface="Proxima Nova"/>
              </a:rPr>
              <a:t>Role-aware Navigation:</a:t>
            </a:r>
            <a:r>
              <a:rPr sz="1300" b="0" i="0">
                <a:solidFill>
                  <a:srgbClr val="616161"/>
                </a:solidFill>
                <a:latin typeface="Proxima Nova"/>
              </a:rPr>
              <a:t> Navbar dynamically renders route links based on user role—admin, user, guard, or super-admin.</a:t>
            </a:r>
          </a:p>
          <a:p>
            <a:pPr marL="228600" lvl="1" indent="-91440" algn="l">
              <a:spcBef>
                <a:spcPts val="1200"/>
              </a:spcBef>
              <a:spcAft>
                <a:spcPts val="0"/>
              </a:spcAft>
              <a:buSzPct val="100000"/>
              <a:buFont typeface="Arial"/>
              <a:buChar char="•"/>
            </a:pPr>
            <a:r>
              <a:rPr sz="1300" b="1" i="0">
                <a:solidFill>
                  <a:srgbClr val="616161"/>
                </a:solidFill>
                <a:latin typeface="Proxima Nova"/>
              </a:rPr>
              <a:t>Auth Context API:</a:t>
            </a:r>
            <a:r>
              <a:rPr sz="1300" b="0" i="0">
                <a:solidFill>
                  <a:srgbClr val="616161"/>
                </a:solidFill>
                <a:latin typeface="Proxima Nova"/>
              </a:rPr>
              <a:t> Global state manages session persistence, JWT handling, and user details using React Context.</a:t>
            </a:r>
          </a:p>
          <a:p>
            <a:pPr marL="228600" lvl="1" indent="-91440" algn="l">
              <a:spcBef>
                <a:spcPts val="1200"/>
              </a:spcBef>
              <a:spcAft>
                <a:spcPts val="0"/>
              </a:spcAft>
              <a:buSzPct val="100000"/>
              <a:buFont typeface="Arial"/>
              <a:buChar char="•"/>
            </a:pPr>
            <a:r>
              <a:rPr sz="1300" b="1" i="0">
                <a:solidFill>
                  <a:srgbClr val="616161"/>
                </a:solidFill>
                <a:latin typeface="Proxima Nova"/>
              </a:rPr>
              <a:t>Secure Redirection:</a:t>
            </a:r>
            <a:r>
              <a:rPr sz="1300" b="0" i="0">
                <a:solidFill>
                  <a:srgbClr val="616161"/>
                </a:solidFill>
                <a:latin typeface="Proxima Nova"/>
              </a:rPr>
              <a:t> Post-authentication, users are redirected to appropriate dashboards depending on privileges.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cv84xiv0.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KAL VISUALS on Unsplash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Backend Architecture Overview</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Node.js with Express:</a:t>
            </a:r>
            <a:r>
              <a:rPr sz="1300" b="0" i="0">
                <a:solidFill>
                  <a:srgbClr val="616161"/>
                </a:solidFill>
                <a:latin typeface="Proxima Nova"/>
              </a:rPr>
              <a:t> Implements a RESTful API server structure using Express, following MVC design principles for modularity.</a:t>
            </a:r>
          </a:p>
          <a:p>
            <a:pPr marL="228600" lvl="1" indent="-91440" algn="l">
              <a:spcBef>
                <a:spcPts val="1200"/>
              </a:spcBef>
              <a:spcAft>
                <a:spcPts val="0"/>
              </a:spcAft>
              <a:buSzPct val="100000"/>
              <a:buFont typeface="Arial"/>
              <a:buChar char="•"/>
            </a:pPr>
            <a:r>
              <a:rPr sz="1300" b="1" i="0">
                <a:solidFill>
                  <a:srgbClr val="616161"/>
                </a:solidFill>
                <a:latin typeface="Proxima Nova"/>
              </a:rPr>
              <a:t>MongoDB with Mongoose:</a:t>
            </a:r>
            <a:r>
              <a:rPr sz="1300" b="0" i="0">
                <a:solidFill>
                  <a:srgbClr val="616161"/>
                </a:solidFill>
                <a:latin typeface="Proxima Nova"/>
              </a:rPr>
              <a:t> Schema-based data modeling is handled using Mongoose ODM to enforce structure and relationships.</a:t>
            </a:r>
          </a:p>
          <a:p>
            <a:pPr marL="228600" lvl="1" indent="-91440" algn="l">
              <a:spcBef>
                <a:spcPts val="1200"/>
              </a:spcBef>
              <a:spcAft>
                <a:spcPts val="0"/>
              </a:spcAft>
              <a:buSzPct val="100000"/>
              <a:buFont typeface="Arial"/>
              <a:buChar char="•"/>
            </a:pPr>
            <a:r>
              <a:rPr sz="1300" b="1" i="0">
                <a:solidFill>
                  <a:srgbClr val="616161"/>
                </a:solidFill>
                <a:latin typeface="Proxima Nova"/>
              </a:rPr>
              <a:t>Environment-based Config:</a:t>
            </a:r>
            <a:r>
              <a:rPr sz="1300" b="0" i="0">
                <a:solidFill>
                  <a:srgbClr val="616161"/>
                </a:solidFill>
                <a:latin typeface="Proxima Nova"/>
              </a:rPr>
              <a:t> Uses dotenv for managing environment variables like database URIs and secrets.</a:t>
            </a:r>
          </a:p>
          <a:p>
            <a:pPr marL="228600" lvl="1" indent="-91440" algn="l">
              <a:spcBef>
                <a:spcPts val="1200"/>
              </a:spcBef>
              <a:spcAft>
                <a:spcPts val="0"/>
              </a:spcAft>
              <a:buSzPct val="100000"/>
              <a:buFont typeface="Arial"/>
              <a:buChar char="•"/>
            </a:pPr>
            <a:r>
              <a:rPr sz="1300" b="1" i="0">
                <a:solidFill>
                  <a:srgbClr val="616161"/>
                </a:solidFill>
                <a:latin typeface="Proxima Nova"/>
              </a:rPr>
              <a:t>Nodemon for Dev Workflow:</a:t>
            </a:r>
            <a:r>
              <a:rPr sz="1300" b="0" i="0">
                <a:solidFill>
                  <a:srgbClr val="616161"/>
                </a:solidFill>
                <a:latin typeface="Proxima Nova"/>
              </a:rPr>
              <a:t> Auto-restarts server on file changes, improving development speed and feedback loop.</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i18ihxlp.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Backend Routing and Controllers</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658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aq9yi0p8.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Modular Route Handlers</a:t>
            </a:r>
          </a:p>
          <a:p>
            <a:pPr algn="ctr">
              <a:spcAft>
                <a:spcPts val="1200"/>
              </a:spcAft>
            </a:pPr>
            <a:r>
              <a:rPr sz="1300" b="0" i="0">
                <a:solidFill>
                  <a:srgbClr val="616161"/>
                </a:solidFill>
                <a:latin typeface="Proxima Nova"/>
              </a:rPr>
              <a:t>Routes are grouped by feature (auth, user, admin) and registered in server.js, enhancing modularity.</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hno0066d.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Inline vs Controller Logic</a:t>
            </a:r>
          </a:p>
          <a:p>
            <a:pPr algn="ctr">
              <a:spcAft>
                <a:spcPts val="1200"/>
              </a:spcAft>
            </a:pPr>
            <a:r>
              <a:rPr sz="1300" b="0" i="0">
                <a:solidFill>
                  <a:srgbClr val="616161"/>
                </a:solidFill>
                <a:latin typeface="Proxima Nova"/>
              </a:rPr>
              <a:t>Short logic often resides inline in route files; complex flows are abstracted into controllers.</a:t>
            </a:r>
          </a:p>
        </p:txBody>
      </p:sp>
      <p:sp>
        <p:nvSpPr>
          <p:cNvPr id="19" name="Rectangle 18"/>
          <p:cNvSpPr/>
          <p:nvPr/>
        </p:nvSpPr>
        <p:spPr>
          <a:xfrm>
            <a:off x="2286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r9mqf4z0.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RESTful API Design</a:t>
            </a:r>
          </a:p>
          <a:p>
            <a:pPr algn="ctr">
              <a:spcAft>
                <a:spcPts val="1200"/>
              </a:spcAft>
            </a:pPr>
            <a:r>
              <a:rPr sz="1300" b="0" i="0">
                <a:solidFill>
                  <a:srgbClr val="616161"/>
                </a:solidFill>
                <a:latin typeface="Proxima Nova"/>
              </a:rPr>
              <a:t>Follows REST principles with logical HTTP method usage (GET for retrieval, POST/PUT for mutation).</a:t>
            </a:r>
          </a:p>
        </p:txBody>
      </p:sp>
      <p:sp>
        <p:nvSpPr>
          <p:cNvPr id="24" name="Rectangle 23"/>
          <p:cNvSpPr/>
          <p:nvPr/>
        </p:nvSpPr>
        <p:spPr>
          <a:xfrm>
            <a:off x="47244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ryamkdtj.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Email &amp; QR Code Integration</a:t>
            </a:r>
          </a:p>
          <a:p>
            <a:pPr algn="ctr">
              <a:spcAft>
                <a:spcPts val="1200"/>
              </a:spcAft>
            </a:pPr>
            <a:r>
              <a:rPr sz="1300" b="0" i="0">
                <a:solidFill>
                  <a:srgbClr val="616161"/>
                </a:solidFill>
                <a:latin typeface="Proxima Nova"/>
              </a:rPr>
              <a:t>Approval workflows trigger email notifications and include QR code generation using nodemailer and qrcode.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82" name="Google Shape;982;p48"/>
          <p:cNvPicPr preferRelativeResize="0"/>
          <p:nvPr/>
        </p:nvPicPr>
        <p:blipFill rotWithShape="1">
          <a:blip r:embed="rId3">
            <a:alphaModFix/>
          </a:blip>
          <a:srcRect l="2971" r="37716"/>
          <a:stretch/>
        </p:blipFill>
        <p:spPr>
          <a:xfrm>
            <a:off x="4572000" y="0"/>
            <a:ext cx="4572000" cy="5143500"/>
          </a:xfrm>
          <a:prstGeom prst="rect">
            <a:avLst/>
          </a:prstGeom>
          <a:noFill/>
          <a:ln>
            <a:noFill/>
          </a:ln>
        </p:spPr>
      </p:pic>
      <p:sp>
        <p:nvSpPr>
          <p:cNvPr id="983" name="Google Shape;983;p48"/>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48"/>
          <p:cNvGrpSpPr/>
          <p:nvPr/>
        </p:nvGrpSpPr>
        <p:grpSpPr>
          <a:xfrm>
            <a:off x="1907201" y="2793687"/>
            <a:ext cx="978332" cy="1800950"/>
            <a:chOff x="4572011" y="858924"/>
            <a:chExt cx="1576938" cy="2835695"/>
          </a:xfrm>
        </p:grpSpPr>
        <p:sp>
          <p:nvSpPr>
            <p:cNvPr id="985" name="Google Shape;985;p48"/>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48"/>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Project</a:t>
            </a:r>
            <a:endParaRPr dirty="0"/>
          </a:p>
        </p:txBody>
      </p:sp>
      <p:pic>
        <p:nvPicPr>
          <p:cNvPr id="12" name="Picture 11">
            <a:extLst>
              <a:ext uri="{FF2B5EF4-FFF2-40B4-BE49-F238E27FC236}">
                <a16:creationId xmlns:a16="http://schemas.microsoft.com/office/drawing/2014/main" id="{D477099D-C0CA-09F1-EEFE-94A2F83E50EB}"/>
              </a:ext>
            </a:extLst>
          </p:cNvPr>
          <p:cNvPicPr>
            <a:picLocks noChangeAspect="1"/>
          </p:cNvPicPr>
          <p:nvPr/>
        </p:nvPicPr>
        <p:blipFill>
          <a:blip r:embed="rId4"/>
          <a:stretch>
            <a:fillRect/>
          </a:stretch>
        </p:blipFill>
        <p:spPr>
          <a:xfrm>
            <a:off x="1804777" y="461548"/>
            <a:ext cx="1371719" cy="10729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Database Models and Schema Design</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9101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User Model:</a:t>
            </a:r>
            <a:r>
              <a:rPr sz="1300" b="0" i="0">
                <a:solidFill>
                  <a:srgbClr val="616161"/>
                </a:solidFill>
                <a:latin typeface="Proxima Nova"/>
              </a:rPr>
              <a:t> Includes username, email, hashed password, and role; incorporates bcrypt hashing and role-based access.</a:t>
            </a:r>
          </a:p>
          <a:p>
            <a:pPr marL="228600" lvl="1" indent="-91440" algn="l">
              <a:spcBef>
                <a:spcPts val="1200"/>
              </a:spcBef>
              <a:spcAft>
                <a:spcPts val="0"/>
              </a:spcAft>
              <a:buSzPct val="100000"/>
              <a:buFont typeface="Arial"/>
              <a:buChar char="•"/>
            </a:pPr>
            <a:r>
              <a:rPr sz="1300" b="1" i="0">
                <a:solidFill>
                  <a:srgbClr val="616161"/>
                </a:solidFill>
                <a:latin typeface="Proxima Nova"/>
              </a:rPr>
              <a:t>ParkingRequest Model:</a:t>
            </a:r>
            <a:r>
              <a:rPr sz="1300" b="0" i="0">
                <a:solidFill>
                  <a:srgbClr val="616161"/>
                </a:solidFill>
                <a:latin typeface="Proxima Nova"/>
              </a:rPr>
              <a:t> Captures applicant data, vehicle info, requested dates, and adminSignature for QR-based validation.</a:t>
            </a:r>
          </a:p>
          <a:p>
            <a:pPr marL="228600" lvl="1" indent="-91440" algn="l">
              <a:spcBef>
                <a:spcPts val="1200"/>
              </a:spcBef>
              <a:spcAft>
                <a:spcPts val="0"/>
              </a:spcAft>
              <a:buSzPct val="100000"/>
              <a:buFont typeface="Arial"/>
              <a:buChar char="•"/>
            </a:pPr>
            <a:r>
              <a:rPr sz="1300" b="1" i="0">
                <a:solidFill>
                  <a:srgbClr val="616161"/>
                </a:solidFill>
                <a:latin typeface="Proxima Nova"/>
              </a:rPr>
              <a:t>OTP Model:</a:t>
            </a:r>
            <a:r>
              <a:rPr sz="1300" b="0" i="0">
                <a:solidFill>
                  <a:srgbClr val="616161"/>
                </a:solidFill>
                <a:latin typeface="Proxima Nova"/>
              </a:rPr>
              <a:t> Stores OTP codes with expiry (5 min TTL) for secure login and signup verification.</a:t>
            </a:r>
          </a:p>
          <a:p>
            <a:pPr marL="228600" lvl="1" indent="-91440" algn="l">
              <a:spcBef>
                <a:spcPts val="1200"/>
              </a:spcBef>
              <a:spcAft>
                <a:spcPts val="0"/>
              </a:spcAft>
              <a:buSzPct val="100000"/>
              <a:buFont typeface="Arial"/>
              <a:buChar char="•"/>
            </a:pPr>
            <a:r>
              <a:rPr sz="1300" b="1" i="0">
                <a:solidFill>
                  <a:srgbClr val="616161"/>
                </a:solidFill>
                <a:latin typeface="Proxima Nova"/>
              </a:rPr>
              <a:t>Mongoose Schema Validations:</a:t>
            </a:r>
            <a:r>
              <a:rPr sz="1300" b="0" i="0">
                <a:solidFill>
                  <a:srgbClr val="616161"/>
                </a:solidFill>
                <a:latin typeface="Proxima Nova"/>
              </a:rPr>
              <a:t> Enforces data constraints and transformations (e.g., vehicle number casing, email formats).</a:t>
            </a:r>
          </a:p>
        </p:txBody>
      </p:sp>
      <p:sp>
        <p:nvSpPr>
          <p:cNvPr id="10" name="Rectangle 9"/>
          <p:cNvSpPr/>
          <p:nvPr/>
        </p:nvSpPr>
        <p:spPr>
          <a:xfrm>
            <a:off x="47244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xqufacbb.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Ta Z on Unsplash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Middleware and Authentication</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he6vd67z.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JWT Verification</a:t>
            </a:r>
          </a:p>
          <a:p>
            <a:pPr algn="ctr">
              <a:spcAft>
                <a:spcPts val="1200"/>
              </a:spcAft>
            </a:pPr>
            <a:r>
              <a:rPr sz="1300" b="0" i="0">
                <a:solidFill>
                  <a:srgbClr val="616161"/>
                </a:solidFill>
                <a:latin typeface="Proxima Nova"/>
              </a:rPr>
              <a:t>Auth middleware checks bearer tokens, verifies using secret, and fetches user context from DB.</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be578fru.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Role Enforcement</a:t>
            </a:r>
          </a:p>
          <a:p>
            <a:pPr algn="ctr">
              <a:spcAft>
                <a:spcPts val="1200"/>
              </a:spcAft>
            </a:pPr>
            <a:r>
              <a:rPr sz="1300" b="0" i="0">
                <a:solidFill>
                  <a:srgbClr val="616161"/>
                </a:solidFill>
                <a:latin typeface="Proxima Nova"/>
              </a:rPr>
              <a:t>Middleware guards admin routes by verifying user role (admin/super-admin) before proceeding.</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w90zt5c6.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Token-based Auth Flow</a:t>
            </a:r>
          </a:p>
          <a:p>
            <a:pPr algn="ctr">
              <a:spcAft>
                <a:spcPts val="1200"/>
              </a:spcAft>
            </a:pPr>
            <a:r>
              <a:rPr sz="1300" b="0" i="0">
                <a:solidFill>
                  <a:srgbClr val="616161"/>
                </a:solidFill>
                <a:latin typeface="Proxima Nova"/>
              </a:rPr>
              <a:t>Users receive a signed JWT post-login or OTP verification, used for all subsequent secured requests.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j0kighyh.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Secure Session Persistence</a:t>
            </a:r>
          </a:p>
          <a:p>
            <a:pPr algn="ctr">
              <a:spcAft>
                <a:spcPts val="1200"/>
              </a:spcAft>
            </a:pPr>
            <a:r>
              <a:rPr sz="1300" b="0" i="0">
                <a:solidFill>
                  <a:srgbClr val="616161"/>
                </a:solidFill>
                <a:latin typeface="Proxima Nova"/>
              </a:rPr>
              <a:t>Client stores JWT in localStorage; context loads and manages it across sessions.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OTP Verification Workflow</a:t>
            </a:r>
          </a:p>
        </p:txBody>
      </p:sp>
      <p:sp>
        <p:nvSpPr>
          <p:cNvPr id="4" name="Subtitle 3"/>
          <p:cNvSpPr>
            <a:spLocks noGrp="1"/>
          </p:cNvSpPr>
          <p:nvPr>
            <p:ph type="subTitle" idx="13"/>
          </p:nvPr>
        </p:nvSpPr>
        <p:spPr/>
        <p:txBody>
          <a:bodyPr>
            <a:normAutofit/>
          </a:bodyPr>
          <a:lstStyle/>
          <a:p>
            <a:r>
              <a:t>SRM Parking Portal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9101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OTP Generation:</a:t>
            </a:r>
            <a:r>
              <a:rPr sz="1300" b="0" i="0">
                <a:solidFill>
                  <a:srgbClr val="616161"/>
                </a:solidFill>
                <a:latin typeface="Proxima Nova"/>
              </a:rPr>
              <a:t> User initiates login/signup; backend generates and emails a 6-digit OTP stored in a TTL-indexed collection.</a:t>
            </a:r>
          </a:p>
          <a:p>
            <a:pPr marL="228600" lvl="1" indent="-91440" algn="l">
              <a:spcBef>
                <a:spcPts val="1200"/>
              </a:spcBef>
              <a:spcAft>
                <a:spcPts val="0"/>
              </a:spcAft>
              <a:buSzPct val="100000"/>
              <a:buFont typeface="Arial"/>
              <a:buChar char="•"/>
            </a:pPr>
            <a:r>
              <a:rPr sz="1300" b="1" i="0">
                <a:solidFill>
                  <a:srgbClr val="616161"/>
                </a:solidFill>
                <a:latin typeface="Proxima Nova"/>
              </a:rPr>
              <a:t>Secure OTP Storage:</a:t>
            </a:r>
            <a:r>
              <a:rPr sz="1300" b="0" i="0">
                <a:solidFill>
                  <a:srgbClr val="616161"/>
                </a:solidFill>
                <a:latin typeface="Proxima Nova"/>
              </a:rPr>
              <a:t> Mongoose model stores OTP per email with expiry (5 mins), enforcing a one-time usage window.</a:t>
            </a:r>
          </a:p>
          <a:p>
            <a:pPr marL="228600" lvl="1" indent="-91440" algn="l">
              <a:spcBef>
                <a:spcPts val="1200"/>
              </a:spcBef>
              <a:spcAft>
                <a:spcPts val="0"/>
              </a:spcAft>
              <a:buSzPct val="100000"/>
              <a:buFont typeface="Arial"/>
              <a:buChar char="•"/>
            </a:pPr>
            <a:r>
              <a:rPr sz="1300" b="1" i="0">
                <a:solidFill>
                  <a:srgbClr val="616161"/>
                </a:solidFill>
                <a:latin typeface="Proxima Nova"/>
              </a:rPr>
              <a:t>Verification and Login:</a:t>
            </a:r>
            <a:r>
              <a:rPr sz="1300" b="0" i="0">
                <a:solidFill>
                  <a:srgbClr val="616161"/>
                </a:solidFill>
                <a:latin typeface="Proxima Nova"/>
              </a:rPr>
              <a:t> Backend verifies OTP, then authenticates the user by issuing a JWT if valid.</a:t>
            </a:r>
          </a:p>
          <a:p>
            <a:pPr marL="228600" lvl="1" indent="-91440" algn="l">
              <a:spcBef>
                <a:spcPts val="1200"/>
              </a:spcBef>
              <a:spcAft>
                <a:spcPts val="0"/>
              </a:spcAft>
              <a:buSzPct val="100000"/>
              <a:buFont typeface="Arial"/>
              <a:buChar char="•"/>
            </a:pPr>
            <a:r>
              <a:rPr sz="1300" b="1" i="0">
                <a:solidFill>
                  <a:srgbClr val="616161"/>
                </a:solidFill>
                <a:latin typeface="Proxima Nova"/>
              </a:rPr>
              <a:t>Two-step Signups:</a:t>
            </a:r>
            <a:r>
              <a:rPr sz="1300" b="0" i="0">
                <a:solidFill>
                  <a:srgbClr val="616161"/>
                </a:solidFill>
                <a:latin typeface="Proxima Nova"/>
              </a:rPr>
              <a:t> Signup flow confirms email ownership before account creation, enhancing security.</a:t>
            </a:r>
          </a:p>
        </p:txBody>
      </p:sp>
      <p:sp>
        <p:nvSpPr>
          <p:cNvPr id="10" name="Rectangle 9"/>
          <p:cNvSpPr/>
          <p:nvPr/>
        </p:nvSpPr>
        <p:spPr>
          <a:xfrm>
            <a:off x="47244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f6wyqoo9.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Maxim Zhgulev on Unsplash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197"/>
        <p:cNvGrpSpPr/>
        <p:nvPr/>
      </p:nvGrpSpPr>
      <p:grpSpPr>
        <a:xfrm>
          <a:off x="0" y="0"/>
          <a:ext cx="0" cy="0"/>
          <a:chOff x="0" y="0"/>
          <a:chExt cx="0" cy="0"/>
        </a:xfrm>
      </p:grpSpPr>
      <p:sp>
        <p:nvSpPr>
          <p:cNvPr id="2" name="Title 1">
            <a:extLst>
              <a:ext uri="{FF2B5EF4-FFF2-40B4-BE49-F238E27FC236}">
                <a16:creationId xmlns:a16="http://schemas.microsoft.com/office/drawing/2014/main" id="{FDBCD86D-E31C-EE70-CA6F-6557511BA46F}"/>
              </a:ext>
            </a:extLst>
          </p:cNvPr>
          <p:cNvSpPr>
            <a:spLocks noGrp="1"/>
          </p:cNvSpPr>
          <p:nvPr>
            <p:ph type="title"/>
          </p:nvPr>
        </p:nvSpPr>
        <p:spPr>
          <a:xfrm>
            <a:off x="326675" y="1601937"/>
            <a:ext cx="7717500" cy="572700"/>
          </a:xfrm>
        </p:spPr>
        <p:txBody>
          <a:bodyPr/>
          <a:lstStyle/>
          <a:p>
            <a:r>
              <a:rPr lang="en-IN" sz="4400" dirty="0"/>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49"/>
          <p:cNvSpPr txBox="1">
            <a:spLocks noGrp="1"/>
          </p:cNvSpPr>
          <p:nvPr>
            <p:ph type="title"/>
          </p:nvPr>
        </p:nvSpPr>
        <p:spPr>
          <a:xfrm>
            <a:off x="467914" y="105600"/>
            <a:ext cx="4515566" cy="57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2800" dirty="0"/>
              <a:t>About the Project</a:t>
            </a:r>
          </a:p>
        </p:txBody>
      </p:sp>
      <p:grpSp>
        <p:nvGrpSpPr>
          <p:cNvPr id="996" name="Google Shape;996;p49"/>
          <p:cNvGrpSpPr/>
          <p:nvPr/>
        </p:nvGrpSpPr>
        <p:grpSpPr>
          <a:xfrm>
            <a:off x="4116886" y="-147566"/>
            <a:ext cx="5493455" cy="5645342"/>
            <a:chOff x="4116886" y="-147566"/>
            <a:chExt cx="5493455" cy="5645342"/>
          </a:xfrm>
        </p:grpSpPr>
        <p:grpSp>
          <p:nvGrpSpPr>
            <p:cNvPr id="997" name="Google Shape;997;p49"/>
            <p:cNvGrpSpPr/>
            <p:nvPr/>
          </p:nvGrpSpPr>
          <p:grpSpPr>
            <a:xfrm rot="-1799968">
              <a:off x="4928804" y="532822"/>
              <a:ext cx="3869619" cy="4284566"/>
              <a:chOff x="5182500" y="425425"/>
              <a:chExt cx="1763700" cy="1952825"/>
            </a:xfrm>
          </p:grpSpPr>
          <p:sp>
            <p:nvSpPr>
              <p:cNvPr id="998" name="Google Shape;998;p49"/>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9"/>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9"/>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9"/>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9"/>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9"/>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9"/>
            <p:cNvGrpSpPr/>
            <p:nvPr/>
          </p:nvGrpSpPr>
          <p:grpSpPr>
            <a:xfrm rot="-1799968">
              <a:off x="4850261" y="756299"/>
              <a:ext cx="1854398" cy="83318"/>
              <a:chOff x="5641750" y="2340275"/>
              <a:chExt cx="845200" cy="37975"/>
            </a:xfrm>
          </p:grpSpPr>
          <p:sp>
            <p:nvSpPr>
              <p:cNvPr id="1207" name="Google Shape;1207;p49"/>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9" name="Google Shape;1209;p49"/>
          <p:cNvSpPr txBox="1">
            <a:spLocks noGrp="1"/>
          </p:cNvSpPr>
          <p:nvPr>
            <p:ph type="subTitle" idx="1"/>
          </p:nvPr>
        </p:nvSpPr>
        <p:spPr>
          <a:xfrm>
            <a:off x="528874" y="780660"/>
            <a:ext cx="4043125" cy="194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The SRM Visitor Parking Pass Portal is an online parking management system designed to streamline how parking permissions are handled within a university or institutional campus. It allows users to submit parking requests digitally, reducing paperwork and manual intervention. This platform ensures a smooth workflow—from request submission to admin approval and final gate verification—making campus entry more secure, organized, and efficient. It’s particularly useful for managing a large volume of student, faculty, and visitor parking in an organized, trackable, and digital manner.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54"/>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Role-Based Usage</a:t>
            </a:r>
            <a:endParaRPr dirty="0"/>
          </a:p>
        </p:txBody>
      </p:sp>
      <p:sp>
        <p:nvSpPr>
          <p:cNvPr id="1492" name="Google Shape;1492;p54"/>
          <p:cNvSpPr txBox="1">
            <a:spLocks noGrp="1"/>
          </p:cNvSpPr>
          <p:nvPr>
            <p:ph type="subTitle" idx="1"/>
          </p:nvPr>
        </p:nvSpPr>
        <p:spPr>
          <a:xfrm>
            <a:off x="3527850"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Admin</a:t>
            </a:r>
            <a:endParaRPr sz="1600" dirty="0"/>
          </a:p>
        </p:txBody>
      </p:sp>
      <p:sp>
        <p:nvSpPr>
          <p:cNvPr id="1493" name="Google Shape;1493;p54"/>
          <p:cNvSpPr txBox="1">
            <a:spLocks noGrp="1"/>
          </p:cNvSpPr>
          <p:nvPr>
            <p:ph type="subTitle" idx="2"/>
          </p:nvPr>
        </p:nvSpPr>
        <p:spPr>
          <a:xfrm>
            <a:off x="372002" y="2383709"/>
            <a:ext cx="2921497" cy="611100"/>
          </a:xfrm>
          <a:prstGeom prst="rect">
            <a:avLst/>
          </a:prstGeom>
        </p:spPr>
        <p:txBody>
          <a:bodyPr spcFirstLastPara="1" wrap="square" lIns="91425" tIns="91425" rIns="91425" bIns="91425" anchor="ctr" anchorCtr="0">
            <a:noAutofit/>
          </a:bodyPr>
          <a:lstStyle/>
          <a:p>
            <a:pPr marL="139700" indent="0"/>
            <a:r>
              <a:rPr lang="en-US" sz="1100" dirty="0"/>
              <a:t>Any student, faculty member, or visitor can register and log in to the portal to apply for a parking pass by filling out their vehicle details and preferred dates. They can track their request status and download the approved pass with an embedded QR code for gate verification.</a:t>
            </a:r>
          </a:p>
        </p:txBody>
      </p:sp>
      <p:sp>
        <p:nvSpPr>
          <p:cNvPr id="1494" name="Google Shape;1494;p54"/>
          <p:cNvSpPr txBox="1">
            <a:spLocks noGrp="1"/>
          </p:cNvSpPr>
          <p:nvPr>
            <p:ph type="subTitle" idx="3"/>
          </p:nvPr>
        </p:nvSpPr>
        <p:spPr>
          <a:xfrm>
            <a:off x="788601"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User</a:t>
            </a:r>
            <a:endParaRPr sz="1600" dirty="0"/>
          </a:p>
        </p:txBody>
      </p:sp>
      <p:sp>
        <p:nvSpPr>
          <p:cNvPr id="1496" name="Google Shape;1496;p54"/>
          <p:cNvSpPr txBox="1">
            <a:spLocks noGrp="1"/>
          </p:cNvSpPr>
          <p:nvPr>
            <p:ph type="subTitle" idx="5"/>
          </p:nvPr>
        </p:nvSpPr>
        <p:spPr>
          <a:xfrm>
            <a:off x="6267099"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Guard</a:t>
            </a:r>
            <a:endParaRPr sz="1600" dirty="0"/>
          </a:p>
        </p:txBody>
      </p:sp>
      <p:grpSp>
        <p:nvGrpSpPr>
          <p:cNvPr id="1509" name="Google Shape;1509;p54"/>
          <p:cNvGrpSpPr/>
          <p:nvPr/>
        </p:nvGrpSpPr>
        <p:grpSpPr>
          <a:xfrm>
            <a:off x="6877557" y="3527827"/>
            <a:ext cx="1144759" cy="1296854"/>
            <a:chOff x="5288567" y="3269859"/>
            <a:chExt cx="464368" cy="526064"/>
          </a:xfrm>
        </p:grpSpPr>
        <p:sp>
          <p:nvSpPr>
            <p:cNvPr id="1510" name="Google Shape;1510;p54"/>
            <p:cNvSpPr/>
            <p:nvPr/>
          </p:nvSpPr>
          <p:spPr>
            <a:xfrm>
              <a:off x="5459111" y="3300684"/>
              <a:ext cx="138647" cy="231192"/>
            </a:xfrm>
            <a:custGeom>
              <a:avLst/>
              <a:gdLst/>
              <a:ahLst/>
              <a:cxnLst/>
              <a:rect l="l" t="t" r="r" b="b"/>
              <a:pathLst>
                <a:path w="6081" h="10140" extrusionOk="0">
                  <a:moveTo>
                    <a:pt x="4729" y="0"/>
                  </a:moveTo>
                  <a:cubicBezTo>
                    <a:pt x="4729" y="1118"/>
                    <a:pt x="3821" y="2030"/>
                    <a:pt x="2704" y="2030"/>
                  </a:cubicBezTo>
                  <a:lnTo>
                    <a:pt x="0" y="10140"/>
                  </a:lnTo>
                  <a:lnTo>
                    <a:pt x="6081" y="10140"/>
                  </a:lnTo>
                  <a:lnTo>
                    <a:pt x="6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5443653" y="3300684"/>
              <a:ext cx="77110" cy="231192"/>
            </a:xfrm>
            <a:custGeom>
              <a:avLst/>
              <a:gdLst/>
              <a:ahLst/>
              <a:cxnLst/>
              <a:rect l="l" t="t" r="r" b="b"/>
              <a:pathLst>
                <a:path w="3382" h="10140" extrusionOk="0">
                  <a:moveTo>
                    <a:pt x="1" y="0"/>
                  </a:moveTo>
                  <a:lnTo>
                    <a:pt x="1" y="10140"/>
                  </a:lnTo>
                  <a:lnTo>
                    <a:pt x="3382" y="10140"/>
                  </a:lnTo>
                  <a:lnTo>
                    <a:pt x="3382" y="2030"/>
                  </a:lnTo>
                  <a:cubicBezTo>
                    <a:pt x="2257" y="2030"/>
                    <a:pt x="1352" y="1118"/>
                    <a:pt x="1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5428286" y="3269950"/>
              <a:ext cx="324649" cy="525973"/>
            </a:xfrm>
            <a:custGeom>
              <a:avLst/>
              <a:gdLst/>
              <a:ahLst/>
              <a:cxnLst/>
              <a:rect l="l" t="t" r="r" b="b"/>
              <a:pathLst>
                <a:path w="14239" h="23069" extrusionOk="0">
                  <a:moveTo>
                    <a:pt x="6081" y="0"/>
                  </a:moveTo>
                  <a:lnTo>
                    <a:pt x="6081" y="5544"/>
                  </a:lnTo>
                  <a:cubicBezTo>
                    <a:pt x="6081" y="6942"/>
                    <a:pt x="5292" y="8200"/>
                    <a:pt x="4056" y="8813"/>
                  </a:cubicBezTo>
                  <a:lnTo>
                    <a:pt x="1" y="15943"/>
                  </a:lnTo>
                  <a:lnTo>
                    <a:pt x="4056" y="23069"/>
                  </a:lnTo>
                  <a:lnTo>
                    <a:pt x="14238" y="23069"/>
                  </a:lnTo>
                  <a:lnTo>
                    <a:pt x="14238" y="19691"/>
                  </a:lnTo>
                  <a:lnTo>
                    <a:pt x="12886" y="16815"/>
                  </a:lnTo>
                  <a:lnTo>
                    <a:pt x="14238" y="13942"/>
                  </a:lnTo>
                  <a:lnTo>
                    <a:pt x="14238" y="10850"/>
                  </a:lnTo>
                  <a:lnTo>
                    <a:pt x="13899" y="10655"/>
                  </a:lnTo>
                  <a:cubicBezTo>
                    <a:pt x="12858" y="10053"/>
                    <a:pt x="12209" y="8932"/>
                    <a:pt x="12209" y="7728"/>
                  </a:cubicBezTo>
                  <a:lnTo>
                    <a:pt x="12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5288567" y="3269859"/>
              <a:ext cx="232195" cy="526064"/>
            </a:xfrm>
            <a:custGeom>
              <a:avLst/>
              <a:gdLst/>
              <a:ahLst/>
              <a:cxnLst/>
              <a:rect l="l" t="t" r="r" b="b"/>
              <a:pathLst>
                <a:path w="10184" h="23073" extrusionOk="0">
                  <a:moveTo>
                    <a:pt x="2027" y="1"/>
                  </a:moveTo>
                  <a:lnTo>
                    <a:pt x="2027" y="7729"/>
                  </a:lnTo>
                  <a:cubicBezTo>
                    <a:pt x="2027" y="8933"/>
                    <a:pt x="1378" y="10054"/>
                    <a:pt x="336" y="10655"/>
                  </a:cubicBezTo>
                  <a:lnTo>
                    <a:pt x="1" y="10850"/>
                  </a:lnTo>
                  <a:lnTo>
                    <a:pt x="1" y="13946"/>
                  </a:lnTo>
                  <a:lnTo>
                    <a:pt x="1353" y="16819"/>
                  </a:lnTo>
                  <a:lnTo>
                    <a:pt x="1" y="19695"/>
                  </a:lnTo>
                  <a:lnTo>
                    <a:pt x="1" y="23073"/>
                  </a:lnTo>
                  <a:lnTo>
                    <a:pt x="10184" y="23073"/>
                  </a:lnTo>
                  <a:lnTo>
                    <a:pt x="10184" y="8817"/>
                  </a:lnTo>
                  <a:cubicBezTo>
                    <a:pt x="8936" y="8201"/>
                    <a:pt x="8154" y="6943"/>
                    <a:pt x="8154" y="5544"/>
                  </a:cubicBezTo>
                  <a:lnTo>
                    <a:pt x="8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5489914" y="3587828"/>
              <a:ext cx="263021" cy="131100"/>
            </a:xfrm>
            <a:custGeom>
              <a:avLst/>
              <a:gdLst/>
              <a:ahLst/>
              <a:cxnLst/>
              <a:rect l="l" t="t" r="r" b="b"/>
              <a:pathLst>
                <a:path w="11536" h="5750" extrusionOk="0">
                  <a:moveTo>
                    <a:pt x="1353" y="0"/>
                  </a:moveTo>
                  <a:lnTo>
                    <a:pt x="1" y="2873"/>
                  </a:lnTo>
                  <a:lnTo>
                    <a:pt x="1353" y="5749"/>
                  </a:lnTo>
                  <a:lnTo>
                    <a:pt x="11535" y="5749"/>
                  </a:lnTo>
                  <a:lnTo>
                    <a:pt x="11535" y="5746"/>
                  </a:lnTo>
                  <a:lnTo>
                    <a:pt x="1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5288567" y="3587828"/>
              <a:ext cx="232195" cy="131009"/>
            </a:xfrm>
            <a:custGeom>
              <a:avLst/>
              <a:gdLst/>
              <a:ahLst/>
              <a:cxnLst/>
              <a:rect l="l" t="t" r="r" b="b"/>
              <a:pathLst>
                <a:path w="10184" h="5746" extrusionOk="0">
                  <a:moveTo>
                    <a:pt x="1" y="0"/>
                  </a:moveTo>
                  <a:lnTo>
                    <a:pt x="1" y="5746"/>
                  </a:lnTo>
                  <a:lnTo>
                    <a:pt x="10184" y="5746"/>
                  </a:lnTo>
                  <a:lnTo>
                    <a:pt x="10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1493;p54">
            <a:extLst>
              <a:ext uri="{FF2B5EF4-FFF2-40B4-BE49-F238E27FC236}">
                <a16:creationId xmlns:a16="http://schemas.microsoft.com/office/drawing/2014/main" id="{F89E67E4-6AFD-711C-1115-C27316C8D41C}"/>
              </a:ext>
            </a:extLst>
          </p:cNvPr>
          <p:cNvSpPr txBox="1">
            <a:spLocks/>
          </p:cNvSpPr>
          <p:nvPr/>
        </p:nvSpPr>
        <p:spPr>
          <a:xfrm>
            <a:off x="3111226" y="2388498"/>
            <a:ext cx="2921497" cy="61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Ubuntu"/>
              <a:buNone/>
              <a:defRPr sz="1400" b="0" i="0" u="none" strike="noStrike" cap="none">
                <a:solidFill>
                  <a:schemeClr val="lt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9pPr>
          </a:lstStyle>
          <a:p>
            <a:pPr marL="139700" indent="0"/>
            <a:r>
              <a:rPr lang="en-US" sz="1100" dirty="0"/>
              <a:t>Admins can view all pending parking requests, approve or reject them, and assign a unique QR code as an approval signature. They can also access historical request data and generate reports to monitor parking trends and usage.</a:t>
            </a:r>
          </a:p>
        </p:txBody>
      </p:sp>
      <p:sp>
        <p:nvSpPr>
          <p:cNvPr id="7" name="Google Shape;1493;p54">
            <a:extLst>
              <a:ext uri="{FF2B5EF4-FFF2-40B4-BE49-F238E27FC236}">
                <a16:creationId xmlns:a16="http://schemas.microsoft.com/office/drawing/2014/main" id="{72177699-E103-1D91-D42D-9F0F5501A785}"/>
              </a:ext>
            </a:extLst>
          </p:cNvPr>
          <p:cNvSpPr txBox="1">
            <a:spLocks/>
          </p:cNvSpPr>
          <p:nvPr/>
        </p:nvSpPr>
        <p:spPr>
          <a:xfrm>
            <a:off x="5850503" y="2388491"/>
            <a:ext cx="2921497" cy="61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Ubuntu"/>
              <a:buNone/>
              <a:defRPr sz="1400" b="0" i="0" u="none" strike="noStrike" cap="none">
                <a:solidFill>
                  <a:schemeClr val="lt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2"/>
              </a:buClr>
              <a:buSzPts val="1400"/>
              <a:buFont typeface="Ubuntu"/>
              <a:buNone/>
              <a:defRPr sz="1400" b="0" i="0" u="none" strike="noStrike" cap="none">
                <a:solidFill>
                  <a:schemeClr val="lt1"/>
                </a:solidFill>
                <a:latin typeface="Ubuntu"/>
                <a:ea typeface="Ubuntu"/>
                <a:cs typeface="Ubuntu"/>
                <a:sym typeface="Ubuntu"/>
              </a:defRPr>
            </a:lvl9pPr>
          </a:lstStyle>
          <a:p>
            <a:pPr marL="139700" indent="0"/>
            <a:r>
              <a:rPr lang="en-US" sz="1100" dirty="0"/>
              <a:t>Guards at the entry point can log in to their dashboard and use the in-built QR scanner to verify the authenticity of parking passes, ensuring only approved vehicles are allowed entry onto the campus.</a:t>
            </a:r>
          </a:p>
        </p:txBody>
      </p:sp>
      <p:pic>
        <p:nvPicPr>
          <p:cNvPr id="15" name="Graphic 14" descr="Man wearing a hoodie">
            <a:extLst>
              <a:ext uri="{FF2B5EF4-FFF2-40B4-BE49-F238E27FC236}">
                <a16:creationId xmlns:a16="http://schemas.microsoft.com/office/drawing/2014/main" id="{A47C345D-BB05-9385-54C4-2B0B53B4C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792" y="3309479"/>
            <a:ext cx="1285875" cy="1733550"/>
          </a:xfrm>
          <a:prstGeom prst="rect">
            <a:avLst/>
          </a:prstGeom>
        </p:spPr>
      </p:pic>
      <p:pic>
        <p:nvPicPr>
          <p:cNvPr id="17" name="Graphic 16" descr="Laptop with phone and calculator">
            <a:extLst>
              <a:ext uri="{FF2B5EF4-FFF2-40B4-BE49-F238E27FC236}">
                <a16:creationId xmlns:a16="http://schemas.microsoft.com/office/drawing/2014/main" id="{CCB6DAFB-8249-1662-0D82-3910DB58F1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5472" y="2835050"/>
            <a:ext cx="2682408" cy="26824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pic>
        <p:nvPicPr>
          <p:cNvPr id="1542" name="Google Shape;1542;p57"/>
          <p:cNvPicPr preferRelativeResize="0"/>
          <p:nvPr/>
        </p:nvPicPr>
        <p:blipFill rotWithShape="1">
          <a:blip r:embed="rId3">
            <a:alphaModFix/>
          </a:blip>
          <a:srcRect l="11660"/>
          <a:stretch/>
        </p:blipFill>
        <p:spPr>
          <a:xfrm>
            <a:off x="4584675" y="0"/>
            <a:ext cx="4559325" cy="5143503"/>
          </a:xfrm>
          <a:prstGeom prst="rect">
            <a:avLst/>
          </a:prstGeom>
          <a:noFill/>
          <a:ln>
            <a:noFill/>
          </a:ln>
        </p:spPr>
      </p:pic>
      <p:sp>
        <p:nvSpPr>
          <p:cNvPr id="1546" name="Google Shape;1546;p57"/>
          <p:cNvSpPr/>
          <p:nvPr/>
        </p:nvSpPr>
        <p:spPr>
          <a:xfrm>
            <a:off x="166875" y="1079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txBox="1">
            <a:spLocks noGrp="1"/>
          </p:cNvSpPr>
          <p:nvPr>
            <p:ph type="subTitle" idx="1"/>
          </p:nvPr>
        </p:nvSpPr>
        <p:spPr>
          <a:xfrm>
            <a:off x="300358" y="1562910"/>
            <a:ext cx="419233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Authentication</a:t>
            </a:r>
          </a:p>
          <a:p>
            <a:pPr marL="0" lvl="0" indent="0" algn="ctr" rtl="0">
              <a:spcBef>
                <a:spcPts val="0"/>
              </a:spcBef>
              <a:spcAft>
                <a:spcPts val="0"/>
              </a:spcAft>
              <a:buNone/>
            </a:pPr>
            <a:r>
              <a:rPr lang="en" sz="1800" dirty="0"/>
              <a:t>(Login/SignUp)</a:t>
            </a:r>
            <a:endParaRPr sz="1800" dirty="0"/>
          </a:p>
        </p:txBody>
      </p:sp>
      <p:sp>
        <p:nvSpPr>
          <p:cNvPr id="1549" name="Google Shape;1549;p57"/>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57"/>
          <p:cNvGrpSpPr/>
          <p:nvPr/>
        </p:nvGrpSpPr>
        <p:grpSpPr>
          <a:xfrm>
            <a:off x="1712835" y="2786246"/>
            <a:ext cx="1367069" cy="1795348"/>
            <a:chOff x="1450050" y="1031742"/>
            <a:chExt cx="400642" cy="526156"/>
          </a:xfrm>
        </p:grpSpPr>
        <p:sp>
          <p:nvSpPr>
            <p:cNvPr id="1551" name="Google Shape;1551;p57"/>
            <p:cNvSpPr/>
            <p:nvPr/>
          </p:nvSpPr>
          <p:spPr>
            <a:xfrm>
              <a:off x="1773674" y="1124196"/>
              <a:ext cx="77018" cy="30848"/>
            </a:xfrm>
            <a:custGeom>
              <a:avLst/>
              <a:gdLst/>
              <a:ahLst/>
              <a:cxnLst/>
              <a:rect l="l" t="t" r="r" b="b"/>
              <a:pathLst>
                <a:path w="3378" h="1353" extrusionOk="0">
                  <a:moveTo>
                    <a:pt x="1" y="0"/>
                  </a:moveTo>
                  <a:lnTo>
                    <a:pt x="1" y="1352"/>
                  </a:lnTo>
                  <a:lnTo>
                    <a:pt x="3378" y="1352"/>
                  </a:lnTo>
                  <a:lnTo>
                    <a:pt x="3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1450050" y="1124196"/>
              <a:ext cx="77110" cy="30848"/>
            </a:xfrm>
            <a:custGeom>
              <a:avLst/>
              <a:gdLst/>
              <a:ahLst/>
              <a:cxnLst/>
              <a:rect l="l" t="t" r="r" b="b"/>
              <a:pathLst>
                <a:path w="3382" h="1353" extrusionOk="0">
                  <a:moveTo>
                    <a:pt x="0" y="0"/>
                  </a:moveTo>
                  <a:lnTo>
                    <a:pt x="0" y="1352"/>
                  </a:lnTo>
                  <a:lnTo>
                    <a:pt x="3381" y="1352"/>
                  </a:lnTo>
                  <a:lnTo>
                    <a:pt x="3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1588766" y="1031742"/>
              <a:ext cx="200298" cy="246559"/>
            </a:xfrm>
            <a:custGeom>
              <a:avLst/>
              <a:gdLst/>
              <a:ahLst/>
              <a:cxnLst/>
              <a:rect l="l" t="t" r="r" b="b"/>
              <a:pathLst>
                <a:path w="8785" h="10814" extrusionOk="0">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1511679" y="1031742"/>
              <a:ext cx="169564" cy="246559"/>
            </a:xfrm>
            <a:custGeom>
              <a:avLst/>
              <a:gdLst/>
              <a:ahLst/>
              <a:cxnLst/>
              <a:rect l="l" t="t" r="r" b="b"/>
              <a:pathLst>
                <a:path w="7437" h="10814" extrusionOk="0">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1619591" y="1124196"/>
              <a:ext cx="92477" cy="123302"/>
            </a:xfrm>
            <a:custGeom>
              <a:avLst/>
              <a:gdLst/>
              <a:ahLst/>
              <a:cxnLst/>
              <a:rect l="l" t="t" r="r" b="b"/>
              <a:pathLst>
                <a:path w="4056" h="5408" extrusionOk="0">
                  <a:moveTo>
                    <a:pt x="0" y="0"/>
                  </a:moveTo>
                  <a:lnTo>
                    <a:pt x="0" y="5407"/>
                  </a:lnTo>
                  <a:lnTo>
                    <a:pt x="4055" y="5407"/>
                  </a:lnTo>
                  <a:lnTo>
                    <a:pt x="4055" y="135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1588766" y="1124196"/>
              <a:ext cx="61651" cy="123302"/>
            </a:xfrm>
            <a:custGeom>
              <a:avLst/>
              <a:gdLst/>
              <a:ahLst/>
              <a:cxnLst/>
              <a:rect l="l" t="t" r="r" b="b"/>
              <a:pathLst>
                <a:path w="2704" h="5408" extrusionOk="0">
                  <a:moveTo>
                    <a:pt x="2704" y="0"/>
                  </a:moveTo>
                  <a:lnTo>
                    <a:pt x="1" y="1352"/>
                  </a:lnTo>
                  <a:lnTo>
                    <a:pt x="1" y="5407"/>
                  </a:lnTo>
                  <a:lnTo>
                    <a:pt x="2704" y="5407"/>
                  </a:ln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1590567" y="1216650"/>
              <a:ext cx="198497" cy="233244"/>
            </a:xfrm>
            <a:custGeom>
              <a:avLst/>
              <a:gdLst/>
              <a:ahLst/>
              <a:cxnLst/>
              <a:rect l="l" t="t" r="r" b="b"/>
              <a:pathLst>
                <a:path w="8706" h="10230" extrusionOk="0">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1511679" y="1216650"/>
              <a:ext cx="138738" cy="233244"/>
            </a:xfrm>
            <a:custGeom>
              <a:avLst/>
              <a:gdLst/>
              <a:ahLst/>
              <a:cxnLst/>
              <a:rect l="l" t="t" r="r" b="b"/>
              <a:pathLst>
                <a:path w="6085" h="10230" extrusionOk="0">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1604133" y="1278461"/>
              <a:ext cx="115573" cy="132149"/>
            </a:xfrm>
            <a:custGeom>
              <a:avLst/>
              <a:gdLst/>
              <a:ahLst/>
              <a:cxnLst/>
              <a:rect l="l" t="t" r="r" b="b"/>
              <a:pathLst>
                <a:path w="5069" h="5796" extrusionOk="0">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1581036" y="1278279"/>
              <a:ext cx="69380" cy="147630"/>
            </a:xfrm>
            <a:custGeom>
              <a:avLst/>
              <a:gdLst/>
              <a:ahLst/>
              <a:cxnLst/>
              <a:rect l="l" t="t" r="r" b="b"/>
              <a:pathLst>
                <a:path w="3043" h="6475" extrusionOk="0">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1604133" y="1379784"/>
              <a:ext cx="115573" cy="177931"/>
            </a:xfrm>
            <a:custGeom>
              <a:avLst/>
              <a:gdLst/>
              <a:ahLst/>
              <a:cxnLst/>
              <a:rect l="l" t="t" r="r" b="b"/>
              <a:pathLst>
                <a:path w="5069" h="7804" extrusionOk="0">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1581036" y="1379784"/>
              <a:ext cx="69380" cy="178114"/>
            </a:xfrm>
            <a:custGeom>
              <a:avLst/>
              <a:gdLst/>
              <a:ahLst/>
              <a:cxnLst/>
              <a:rect l="l" t="t" r="r" b="b"/>
              <a:pathLst>
                <a:path w="3043" h="7812" extrusionOk="0">
                  <a:moveTo>
                    <a:pt x="1" y="0"/>
                  </a:moveTo>
                  <a:lnTo>
                    <a:pt x="1" y="4769"/>
                  </a:lnTo>
                  <a:cubicBezTo>
                    <a:pt x="1" y="6445"/>
                    <a:pt x="1367" y="7811"/>
                    <a:pt x="3043" y="7811"/>
                  </a:cubicBezTo>
                  <a:lnTo>
                    <a:pt x="3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1604133" y="1031742"/>
              <a:ext cx="107935" cy="123302"/>
            </a:xfrm>
            <a:custGeom>
              <a:avLst/>
              <a:gdLst/>
              <a:ahLst/>
              <a:cxnLst/>
              <a:rect l="l" t="t" r="r" b="b"/>
              <a:pathLst>
                <a:path w="4734" h="5408" extrusionOk="0">
                  <a:moveTo>
                    <a:pt x="2030" y="0"/>
                  </a:moveTo>
                  <a:lnTo>
                    <a:pt x="1" y="2704"/>
                  </a:lnTo>
                  <a:lnTo>
                    <a:pt x="2030" y="5407"/>
                  </a:lnTo>
                  <a:lnTo>
                    <a:pt x="4733" y="5407"/>
                  </a:lnTo>
                  <a:lnTo>
                    <a:pt x="4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1588766" y="1031742"/>
              <a:ext cx="61651" cy="123302"/>
            </a:xfrm>
            <a:custGeom>
              <a:avLst/>
              <a:gdLst/>
              <a:ahLst/>
              <a:cxnLst/>
              <a:rect l="l" t="t" r="r" b="b"/>
              <a:pathLst>
                <a:path w="2704" h="5408" extrusionOk="0">
                  <a:moveTo>
                    <a:pt x="1" y="0"/>
                  </a:moveTo>
                  <a:lnTo>
                    <a:pt x="1" y="5407"/>
                  </a:lnTo>
                  <a:lnTo>
                    <a:pt x="2704" y="5407"/>
                  </a:lnTo>
                  <a:lnTo>
                    <a:pt x="2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A2A3EE29-CC35-8681-D130-6EC3DD3257F6}"/>
              </a:ext>
            </a:extLst>
          </p:cNvPr>
          <p:cNvPicPr>
            <a:picLocks noChangeAspect="1"/>
          </p:cNvPicPr>
          <p:nvPr/>
        </p:nvPicPr>
        <p:blipFill>
          <a:blip r:embed="rId4"/>
          <a:stretch>
            <a:fillRect/>
          </a:stretch>
        </p:blipFill>
        <p:spPr>
          <a:xfrm>
            <a:off x="1605482" y="411053"/>
            <a:ext cx="1371719" cy="10729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F7CB-839F-011D-CD04-4EFDB80475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7E409D-9217-8D2E-F593-0C74BE1D4193}"/>
              </a:ext>
            </a:extLst>
          </p:cNvPr>
          <p:cNvSpPr>
            <a:spLocks noGrp="1"/>
          </p:cNvSpPr>
          <p:nvPr>
            <p:ph type="title"/>
          </p:nvPr>
        </p:nvSpPr>
        <p:spPr/>
        <p:txBody>
          <a:bodyPr/>
          <a:lstStyle/>
          <a:p>
            <a:r>
              <a:rPr lang="en-IN" dirty="0"/>
              <a:t>Sign-Up Page (Password Based)</a:t>
            </a:r>
          </a:p>
        </p:txBody>
      </p:sp>
      <p:pic>
        <p:nvPicPr>
          <p:cNvPr id="3" name="Picture 2">
            <a:extLst>
              <a:ext uri="{FF2B5EF4-FFF2-40B4-BE49-F238E27FC236}">
                <a16:creationId xmlns:a16="http://schemas.microsoft.com/office/drawing/2014/main" id="{B439CA0E-E527-1457-7953-FFFEA359F267}"/>
              </a:ext>
            </a:extLst>
          </p:cNvPr>
          <p:cNvPicPr>
            <a:picLocks noChangeAspect="1"/>
          </p:cNvPicPr>
          <p:nvPr/>
        </p:nvPicPr>
        <p:blipFill>
          <a:blip r:embed="rId2"/>
          <a:srcRect t="541"/>
          <a:stretch/>
        </p:blipFill>
        <p:spPr>
          <a:xfrm>
            <a:off x="0" y="962871"/>
            <a:ext cx="9144000" cy="4207068"/>
          </a:xfrm>
          <a:prstGeom prst="rect">
            <a:avLst/>
          </a:prstGeom>
        </p:spPr>
      </p:pic>
    </p:spTree>
    <p:extLst>
      <p:ext uri="{BB962C8B-B14F-4D97-AF65-F5344CB8AC3E}">
        <p14:creationId xmlns:p14="http://schemas.microsoft.com/office/powerpoint/2010/main" val="125233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1C90-E4A6-EFF8-9E84-6BDF6A4948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C4B5DA-99A7-D8C8-E347-CD36CA6D2BDB}"/>
              </a:ext>
            </a:extLst>
          </p:cNvPr>
          <p:cNvSpPr>
            <a:spLocks noGrp="1"/>
          </p:cNvSpPr>
          <p:nvPr>
            <p:ph type="title"/>
          </p:nvPr>
        </p:nvSpPr>
        <p:spPr/>
        <p:txBody>
          <a:bodyPr/>
          <a:lstStyle/>
          <a:p>
            <a:r>
              <a:rPr lang="en-IN" dirty="0"/>
              <a:t>Login Page (Password Based)</a:t>
            </a:r>
          </a:p>
        </p:txBody>
      </p:sp>
      <p:pic>
        <p:nvPicPr>
          <p:cNvPr id="3" name="Picture 2">
            <a:extLst>
              <a:ext uri="{FF2B5EF4-FFF2-40B4-BE49-F238E27FC236}">
                <a16:creationId xmlns:a16="http://schemas.microsoft.com/office/drawing/2014/main" id="{C1B8F199-4234-9D4C-0D2E-D36F9FFBC40E}"/>
              </a:ext>
            </a:extLst>
          </p:cNvPr>
          <p:cNvPicPr>
            <a:picLocks noChangeAspect="1"/>
          </p:cNvPicPr>
          <p:nvPr/>
        </p:nvPicPr>
        <p:blipFill>
          <a:blip r:embed="rId2"/>
          <a:stretch>
            <a:fillRect/>
          </a:stretch>
        </p:blipFill>
        <p:spPr>
          <a:xfrm>
            <a:off x="0" y="1033944"/>
            <a:ext cx="9144000" cy="4109556"/>
          </a:xfrm>
          <a:prstGeom prst="rect">
            <a:avLst/>
          </a:prstGeom>
        </p:spPr>
      </p:pic>
    </p:spTree>
    <p:extLst>
      <p:ext uri="{BB962C8B-B14F-4D97-AF65-F5344CB8AC3E}">
        <p14:creationId xmlns:p14="http://schemas.microsoft.com/office/powerpoint/2010/main" val="173831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AF58-8575-03BB-7EB1-3923FB488C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5A9068-DABE-E44F-8636-5FABE33958EF}"/>
              </a:ext>
            </a:extLst>
          </p:cNvPr>
          <p:cNvSpPr>
            <a:spLocks noGrp="1"/>
          </p:cNvSpPr>
          <p:nvPr>
            <p:ph type="title"/>
          </p:nvPr>
        </p:nvSpPr>
        <p:spPr/>
        <p:txBody>
          <a:bodyPr/>
          <a:lstStyle/>
          <a:p>
            <a:r>
              <a:rPr lang="en-IN" dirty="0"/>
              <a:t>Sign-Up Page (</a:t>
            </a:r>
            <a:r>
              <a:rPr lang="en-IN" sz="1800" dirty="0"/>
              <a:t>One Time Password Based</a:t>
            </a:r>
            <a:r>
              <a:rPr lang="en-IN" dirty="0"/>
              <a:t>)</a:t>
            </a:r>
          </a:p>
        </p:txBody>
      </p:sp>
      <p:pic>
        <p:nvPicPr>
          <p:cNvPr id="3" name="Picture 2">
            <a:extLst>
              <a:ext uri="{FF2B5EF4-FFF2-40B4-BE49-F238E27FC236}">
                <a16:creationId xmlns:a16="http://schemas.microsoft.com/office/drawing/2014/main" id="{1E401B3F-BACF-4792-EFFA-6044B1F63972}"/>
              </a:ext>
            </a:extLst>
          </p:cNvPr>
          <p:cNvPicPr>
            <a:picLocks noChangeAspect="1"/>
          </p:cNvPicPr>
          <p:nvPr/>
        </p:nvPicPr>
        <p:blipFill>
          <a:blip r:embed="rId2"/>
          <a:stretch>
            <a:fillRect/>
          </a:stretch>
        </p:blipFill>
        <p:spPr>
          <a:xfrm>
            <a:off x="0" y="948319"/>
            <a:ext cx="9144000" cy="4198431"/>
          </a:xfrm>
          <a:prstGeom prst="rect">
            <a:avLst/>
          </a:prstGeom>
        </p:spPr>
      </p:pic>
    </p:spTree>
    <p:extLst>
      <p:ext uri="{BB962C8B-B14F-4D97-AF65-F5344CB8AC3E}">
        <p14:creationId xmlns:p14="http://schemas.microsoft.com/office/powerpoint/2010/main" val="1782011101"/>
      </p:ext>
    </p:extLst>
  </p:cSld>
  <p:clrMapOvr>
    <a:masterClrMapping/>
  </p:clrMapOvr>
</p:sld>
</file>

<file path=ppt/theme/theme1.xml><?xml version="1.0" encoding="utf-8"?>
<a:theme xmlns:a="http://schemas.openxmlformats.org/drawingml/2006/main"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1768</Words>
  <Application>Microsoft Office PowerPoint</Application>
  <PresentationFormat>On-screen Show (16:9)</PresentationFormat>
  <Paragraphs>115</Paragraphs>
  <Slides>33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Proxima Nova</vt:lpstr>
      <vt:lpstr>Krona One</vt:lpstr>
      <vt:lpstr>Butler</vt:lpstr>
      <vt:lpstr>Arial</vt:lpstr>
      <vt:lpstr>Ubuntu</vt:lpstr>
      <vt:lpstr>Driving Center XL by Slidesgo</vt:lpstr>
      <vt:lpstr>SRM  Visitor Parking Pass Portal</vt:lpstr>
      <vt:lpstr>Team Members Of Inhouse project</vt:lpstr>
      <vt:lpstr>PowerPoint Presentation</vt:lpstr>
      <vt:lpstr>About the Project</vt:lpstr>
      <vt:lpstr>Role-Based Usage</vt:lpstr>
      <vt:lpstr>PowerPoint Presentation</vt:lpstr>
      <vt:lpstr>Sign-Up Page (Password Based)</vt:lpstr>
      <vt:lpstr>Login Page (Password Based)</vt:lpstr>
      <vt:lpstr>Sign-Up Page (One Time Password Based)</vt:lpstr>
      <vt:lpstr>Login Page (One Time Password Based)</vt:lpstr>
      <vt:lpstr>PowerPoint Presentation</vt:lpstr>
      <vt:lpstr>User Home Page</vt:lpstr>
      <vt:lpstr>User Request Form</vt:lpstr>
      <vt:lpstr>User History Page</vt:lpstr>
      <vt:lpstr>User Approved Document (PDF)</vt:lpstr>
      <vt:lpstr>PowerPoint Presentation</vt:lpstr>
      <vt:lpstr>Admin Home Page</vt:lpstr>
      <vt:lpstr>Admin Approval Page</vt:lpstr>
      <vt:lpstr>Admin History Page</vt:lpstr>
      <vt:lpstr>Admin Access Page (Super Admin can only access this)</vt:lpstr>
      <vt:lpstr>PowerPoint Presentation</vt:lpstr>
      <vt:lpstr>Guard Home Page</vt:lpstr>
      <vt:lpstr>Guard QR Code Scan Page</vt:lpstr>
      <vt:lpstr>PowerPoint Presentation</vt:lpstr>
      <vt:lpstr>Frontend Architecture Overview</vt:lpstr>
      <vt:lpstr>Frontend Components and UI Logic</vt:lpstr>
      <vt:lpstr>Routing, State, and Role Management</vt:lpstr>
      <vt:lpstr>Backend Architecture Overview</vt:lpstr>
      <vt:lpstr>Backend Routing and Controllers</vt:lpstr>
      <vt:lpstr>Database Models and Schema Design</vt:lpstr>
      <vt:lpstr>Middleware and Authentication</vt:lpstr>
      <vt:lpstr>OTP Verification Workflow</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ACHINTYA GUPTA</cp:lastModifiedBy>
  <cp:revision>1</cp:revision>
  <dcterms:modified xsi:type="dcterms:W3CDTF">2025-04-21T12:56:21Z</dcterms:modified>
</cp:coreProperties>
</file>